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текста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заголовка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щёлкните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s://ru.wikipedia.org/wiki/&#1069;&#1089;&#1090;&#1086;&#1085;&#1080;&#1103;" TargetMode="External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247320"/>
            <a:ext cx="9070920" cy="5959080"/>
          </a:xfrm>
          <a:prstGeom prst="rect">
            <a:avLst/>
          </a:prstGeom>
          <a:noFill/>
          <a:ln w="108000">
            <a:solidFill>
              <a:srgbClr val="31400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54000" bIns="54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661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Геоэкология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И.В. Петрова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СПб, 2018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216000" y="216000"/>
            <a:ext cx="4034520" cy="3025800"/>
          </a:xfrm>
          <a:prstGeom prst="rect">
            <a:avLst/>
          </a:prstGeom>
          <a:ln w="36000">
            <a:solidFill>
              <a:srgbClr val="77216f"/>
            </a:solidFill>
            <a:round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3024000" y="2219040"/>
            <a:ext cx="6543000" cy="5268240"/>
          </a:xfrm>
          <a:prstGeom prst="rect">
            <a:avLst/>
          </a:prstGeom>
          <a:ln w="36000">
            <a:solidFill>
              <a:srgbClr val="3465a4"/>
            </a:solidFill>
            <a:round/>
          </a:ln>
        </p:spPr>
      </p:pic>
      <p:sp>
        <p:nvSpPr>
          <p:cNvPr id="166" name="CustomShape 1"/>
          <p:cNvSpPr/>
          <p:nvPr/>
        </p:nvSpPr>
        <p:spPr>
          <a:xfrm>
            <a:off x="6240240" y="7272000"/>
            <a:ext cx="5063040" cy="1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www.google.ru/url?sa=i&amp;rct=j&amp;q=&amp;esrc=s&amp;source=images&amp;cd=&amp;cad=rja&amp;uact=8&amp;ved=2ahUKEwjCz8-K9_3ZAhXEVSwKHZrgC3wQjRx6BAgAEAU&amp;url=https%3A%2F%2Fstudfiles.net%2Fpreview%2F1093324%2F&amp;psig=AOvVaw1FE5LlkyueFRDZigjfERPp&amp;ust=1521739368515826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394520" y="1217160"/>
            <a:ext cx="5252760" cy="87012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Фация — это геосистема самого низкого уровня. Это участок с преобладанием какого-либо вида растений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648000" y="1008000"/>
            <a:ext cx="3599280" cy="239328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3120480" y="2880000"/>
            <a:ext cx="6094800" cy="406620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6336000" y="6751080"/>
            <a:ext cx="1780920" cy="1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http://fb.ru/misc/i/gallery/46601/1678208.jpg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896000" y="1008000"/>
            <a:ext cx="4840200" cy="144252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Урочище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система фаций с однородными условиями среды (например, моренный холм, солончаковая впадина, ущелье, каньон и т.д.)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472000" y="5655960"/>
            <a:ext cx="4021560" cy="1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www.google.ru/url?sa=i&amp;rct=j&amp;q=&amp;esrc=s&amp;source=images&amp;cd=&amp;cad=rja&amp;uact=8&amp;ved=2ahUKEwij3-SX-f3ZAhXJiiwKHcnPArwQjRx6BAgAEAU&amp;url=http%3A%2F%2Fparanormal-news.ru%2Fnews%2Fuchenyj_uveren_chto_sibirskoe_urochishhe_sunduki_ehto_drevnjaja_observatorija%2F2013-04-24-6724&amp;psig=AOvVaw3aoMMnbiwBQpTHBUpTnhdJ&amp;ust=1521739911770114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26280" y="981720"/>
            <a:ext cx="10078920" cy="673560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576000" y="432000"/>
            <a:ext cx="1154880" cy="381600"/>
          </a:xfrm>
          <a:prstGeom prst="rect">
            <a:avLst/>
          </a:prstGeom>
          <a:noFill/>
          <a:ln w="36000">
            <a:solidFill>
              <a:srgbClr val="3333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Урочище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080000" y="1368000"/>
            <a:ext cx="8061480" cy="604584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504000" y="216000"/>
            <a:ext cx="8783280" cy="60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Ладшафт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- участок земной поверхности, однородный по своему происхождению и истории развития и ограничеснный природными рубежами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411920" y="6948000"/>
            <a:ext cx="1611720" cy="2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https://ru.wikipedia.org/wiki/%D0%9B%D0%B0%D0%BD%D0%B4%D1%88%D0%B0%D1%84%D1%82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203040" y="655560"/>
            <a:ext cx="9660240" cy="66938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5184000" y="6125760"/>
            <a:ext cx="3759840" cy="8575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Озеро в природном парке Хааня.Ландшафт. Южная 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Эстония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411560" y="6948000"/>
            <a:ext cx="1611720" cy="25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https://ru.wikipedia.org/wiki/%D0%9B%D0%B0%D0%BD%D0%B4%D1%88%D0%B0%D1%84%D1%82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Аксиомы геоэкологии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Аксиома В.И.Вернадского о биосфере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Положение о составе элементов. Элементов много... (...принцип ограничения информации Эшби)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Положение о системообразующих отношениях (связях). Прямые и обратные связи (+ и -), причинно-следственные отношения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Аксиома об иерархической структуре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Аксиома о границах геосистем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Принцип симметрии П. Кюри (биоценоз симметричен местообитанию)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4000" y="283320"/>
            <a:ext cx="9070920" cy="12974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Классификация ландшафтов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степни преобразованности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2160360" y="1656360"/>
            <a:ext cx="5975280" cy="1079280"/>
          </a:xfrm>
          <a:prstGeom prst="flowChartAlternateProcess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"/>
          <p:cNvSpPr/>
          <p:nvPr/>
        </p:nvSpPr>
        <p:spPr>
          <a:xfrm>
            <a:off x="736920" y="3024000"/>
            <a:ext cx="2430360" cy="926640"/>
          </a:xfrm>
          <a:prstGeom prst="flowChartAlternateProcess">
            <a:avLst/>
          </a:prstGeom>
          <a:solidFill>
            <a:srgbClr val="579d1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Естественные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4248000" y="3024000"/>
            <a:ext cx="5111280" cy="935280"/>
          </a:xfrm>
          <a:prstGeom prst="flowChartAlternateProcess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"/>
          <p:cNvSpPr/>
          <p:nvPr/>
        </p:nvSpPr>
        <p:spPr>
          <a:xfrm>
            <a:off x="3744000" y="1905120"/>
            <a:ext cx="3023640" cy="5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Ландшафты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3744360" y="1905120"/>
            <a:ext cx="2484360" cy="5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7"/>
          <p:cNvSpPr/>
          <p:nvPr/>
        </p:nvSpPr>
        <p:spPr>
          <a:xfrm>
            <a:off x="4824000" y="3257280"/>
            <a:ext cx="42505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Антропогенные (их 60%)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504000" y="4248000"/>
            <a:ext cx="4065120" cy="1295280"/>
          </a:xfrm>
          <a:prstGeom prst="flowChartAlternateProcess">
            <a:avLst/>
          </a:prstGeom>
          <a:gradFill>
            <a:gsLst>
              <a:gs pos="0">
                <a:srgbClr val="314004"/>
              </a:gs>
              <a:gs pos="100000">
                <a:srgbClr val="aecf00"/>
              </a:gs>
            </a:gsLst>
            <a:lin ang="135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Измененные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1) антропогенно-естественные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2) антропогеннло-восстанавливаемые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3) антропогненно-деградируемые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>
            <a:off x="4176000" y="5688000"/>
            <a:ext cx="3527280" cy="1223280"/>
          </a:xfrm>
          <a:prstGeom prst="flowChartAlternateProcess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Техногенные: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города, пром.предприятия,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гидротехнические сооружения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(плотины, каналы)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Line 10"/>
          <p:cNvSpPr/>
          <p:nvPr/>
        </p:nvSpPr>
        <p:spPr>
          <a:xfrm flipV="1">
            <a:off x="2520000" y="2664000"/>
            <a:ext cx="216000" cy="36000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11"/>
          <p:cNvSpPr/>
          <p:nvPr/>
        </p:nvSpPr>
        <p:spPr>
          <a:xfrm flipV="1">
            <a:off x="6552000" y="2664000"/>
            <a:ext cx="360" cy="36000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12"/>
          <p:cNvSpPr/>
          <p:nvPr/>
        </p:nvSpPr>
        <p:spPr>
          <a:xfrm>
            <a:off x="5832360" y="4320360"/>
            <a:ext cx="3527280" cy="863280"/>
          </a:xfrm>
          <a:prstGeom prst="flowChartAlternateProcess">
            <a:avLst/>
          </a:prstGeom>
          <a:gradFill>
            <a:gsLst>
              <a:gs pos="0">
                <a:srgbClr val="8ae234"/>
              </a:gs>
              <a:gs pos="100000">
                <a:srgbClr val="4e9a06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Окультуренные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(культурные, преобразованные):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преимущественно с/х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Line 13"/>
          <p:cNvSpPr/>
          <p:nvPr/>
        </p:nvSpPr>
        <p:spPr>
          <a:xfrm flipV="1">
            <a:off x="4464000" y="3960000"/>
            <a:ext cx="216000" cy="36000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Line 14"/>
          <p:cNvSpPr/>
          <p:nvPr/>
        </p:nvSpPr>
        <p:spPr>
          <a:xfrm flipV="1">
            <a:off x="7272000" y="3888000"/>
            <a:ext cx="360" cy="43236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Line 15"/>
          <p:cNvSpPr/>
          <p:nvPr/>
        </p:nvSpPr>
        <p:spPr>
          <a:xfrm flipV="1">
            <a:off x="5400000" y="3960000"/>
            <a:ext cx="360" cy="172800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4000" y="283320"/>
            <a:ext cx="9070920" cy="12974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Окультуренные ландшафты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(культурные, преобразованные)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solidFill>
            <a:srgbClr val="99ccff"/>
          </a:solidFill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Целенаправленно изменённые. В основном с/х угодья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Культурный ландшафт — измененный человеком для удовлетворения потребностей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 приобрел новые качественно иные особенности по сравнению с естественным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Он должен поддерживаться человеком в нужном состоянии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Должен поддерживать функции воспроизводства здоровой среды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4000" y="283320"/>
            <a:ext cx="9070920" cy="12974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пределах культурного с/х ландшафта выделяют: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461880" y="2013480"/>
            <a:ext cx="9070920" cy="2910240"/>
          </a:xfrm>
          <a:prstGeom prst="rect">
            <a:avLst/>
          </a:prstGeom>
          <a:solidFill>
            <a:srgbClr val="99ccff"/>
          </a:solidFill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Продуктивное ядро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Рекреационная микрозона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Заповедная территория - условно неизмененная территория с ненарушенной структурой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4000" y="283320"/>
            <a:ext cx="9070920" cy="12974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 anchor="ctr"/>
          <a:p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Классификация ладшафтов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 типу использования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solidFill>
            <a:srgbClr val="99ccff"/>
          </a:solidFill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С/х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Лесо/х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Горнопромышленные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Промышленные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Геотехнические (плотины, каналы)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Селитебные  — ландшафты населенных мест (города и села) со всей городской и пригородной инфраструктурой: жилые кварталы, улицы и площади, места отдыха, промышленные зоны, пути сообщения, системы жизнеобеспечения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32360" y="936000"/>
            <a:ext cx="9070920" cy="233424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Геоэкология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- наука, изучающая необратимые процессы и явления в природной среде и биосфере, возникающие в результате интенсивного антропогенного воздействия, а также близкие и отдаленные последствия этих воздействий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rcRect l="4925" t="37727" r="53339" b="21328"/>
          <a:stretch/>
        </p:blipFill>
        <p:spPr>
          <a:xfrm>
            <a:off x="3456000" y="4032000"/>
            <a:ext cx="3814920" cy="280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Вопросы и задания по теме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Перечислите задачи, решаемые геоэкологией.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Назовите объект и предмет геоэкологии.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Что такое геосистема?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чем сходство и различие понятий геосистема и экосистема?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Что такое антропогенный ландшафт?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Какие бывают антропогенные ландшафты?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Назовите основные черты культурного ландшафта.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rcRect l="61572" t="0" r="0" b="0"/>
          <a:stretch/>
        </p:blipFill>
        <p:spPr>
          <a:xfrm>
            <a:off x="4603680" y="1511280"/>
            <a:ext cx="3099600" cy="547200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148" name="CustomShape 1"/>
          <p:cNvSpPr/>
          <p:nvPr/>
        </p:nvSpPr>
        <p:spPr>
          <a:xfrm>
            <a:off x="339480" y="492480"/>
            <a:ext cx="9069480" cy="85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Объект исследования геоэкологии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природная среда и биосфера (геосистема)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Предмет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негативное антропогенное воздействие на них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864000" y="2385720"/>
            <a:ext cx="3095280" cy="637560"/>
          </a:xfrm>
          <a:prstGeom prst="rect">
            <a:avLst/>
          </a:prstGeom>
          <a:noFill/>
          <a:ln w="360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Междисциплинарная наука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283320"/>
            <a:ext cx="9070920" cy="12974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Задачи (что изучает)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solidFill>
            <a:srgbClr val="6699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Источники антропогенного воздействия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ГИС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Компоненты глобальной геосистемы (атмосфера, океан, литосфера,пресные воды, криосфрера, биосфера)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Антропогенная нагрузка (моделирование, прогноз, нормирование)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Геологические исследования устойчивости природной среды, подвергнутой влиянию человека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Рекомендации по оптимизации хоз.деятельности и ресурсопотребления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Карл Тролль, нем. географ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04000" y="1563120"/>
            <a:ext cx="9070920" cy="542052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Родоначальник геоэкологии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Публикация 1939 года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Его экология  - это географическая экология, то есть ЛАНДШАФТНАЯ ЭКОЛОГИЯ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816360" y="1619640"/>
            <a:ext cx="1799640" cy="258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04000" y="1769040"/>
            <a:ext cx="9070920" cy="2478240"/>
          </a:xfrm>
          <a:prstGeom prst="rect">
            <a:avLst/>
          </a:prstGeom>
          <a:noFill/>
          <a:ln w="10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54000" bIns="5400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Геосистема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земное пространство, где компоненты природы находятся в системной связи друг с другом и как целостность взаимодействуют с космической средой и человеческим обществом (В.Б. Сочава)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4000" y="283320"/>
            <a:ext cx="9070920" cy="12974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8000" rIns="18000" tIns="18000" bIns="18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ГЕОСИСТЕМА  И ЭКОСИСТЕМА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660680" y="5301720"/>
            <a:ext cx="6114600" cy="6015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Синоним экосистемы — биогеоценоз, синоним геосистемы — природно-территориальный комплекс.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944640" y="1953720"/>
            <a:ext cx="7910640" cy="765360"/>
          </a:xfrm>
          <a:prstGeom prst="rect">
            <a:avLst/>
          </a:prstGeom>
          <a:noFill/>
          <a:ln w="36000">
            <a:solidFill>
              <a:srgbClr val="00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pPr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Сходство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общий набор природных компонентов, общность их свойств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механизмов функионирования. Сходство объективно.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942480" y="2978640"/>
            <a:ext cx="7912800" cy="2061000"/>
          </a:xfrm>
          <a:prstGeom prst="rect">
            <a:avLst/>
          </a:prstGeom>
          <a:noFill/>
          <a:ln w="3600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pPr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Различия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в экосистеме выделен центральный элемент — биота,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остальные элементы — факторы.  В геосистеме все элементы равны.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Экосистема —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биоцентрична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Геосистема -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полицентрична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Различие -субъективно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224000" y="720000"/>
            <a:ext cx="7487280" cy="8823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Геосистема территориальна и иерархична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296000" y="2350080"/>
            <a:ext cx="7487280" cy="3337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фация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— геосистема самого низкого уровня. Это участок с преобладанием какого-либо вида растений;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урочище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— система фаций с однородными условиями среды (например, моренный холм, солончаковая впадина);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ландшафт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— участок земной поверхности, однородный по своему происхождению и истории развития и ограничеснный природными рубежами;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географическая оболочка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 — сложное образование, состоящее из взаимодействующих главных сфер — атмосферы, литосферы, педосферы, гидросферы, биосферы.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485640" y="364320"/>
            <a:ext cx="9142920" cy="685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2018-03-21T19:24:20Z</dcterms:created>
  <dc:creator/>
  <dc:description/>
  <dc:language>ru-RU</dc:language>
  <cp:lastModifiedBy/>
  <dcterms:modified xsi:type="dcterms:W3CDTF">2018-04-04T12:47:58Z</dcterms:modified>
  <cp:revision>13</cp:revision>
  <dc:subject/>
  <dc:title/>
</cp:coreProperties>
</file>