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303" r:id="rId2"/>
    <p:sldId id="322" r:id="rId3"/>
    <p:sldId id="323" r:id="rId4"/>
    <p:sldId id="324" r:id="rId5"/>
    <p:sldId id="325" r:id="rId6"/>
    <p:sldId id="326" r:id="rId7"/>
    <p:sldId id="327" r:id="rId8"/>
    <p:sldId id="328" r:id="rId9"/>
    <p:sldId id="329" r:id="rId10"/>
    <p:sldId id="31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06" autoAdjust="0"/>
    <p:restoredTop sz="94660"/>
  </p:normalViewPr>
  <p:slideViewPr>
    <p:cSldViewPr>
      <p:cViewPr varScale="1">
        <p:scale>
          <a:sx n="109" d="100"/>
          <a:sy n="109" d="100"/>
        </p:scale>
        <p:origin x="27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3436B-5F43-4F1D-9ED8-B91B7DEB5C9E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A8309-B9A2-4E95-AC4C-F83679B47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880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0334B-AE89-4C9A-A883-AB1FFEE750C1}" type="datetimeFigureOut">
              <a:rPr lang="ru-RU"/>
              <a:pPr>
                <a:defRPr/>
              </a:pPr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570D8-78A0-463C-BF34-AE396CFF3A9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74939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9F32B-54D2-46E4-9C99-5FCB720EF3DD}" type="datetimeFigureOut">
              <a:rPr lang="ru-RU"/>
              <a:pPr>
                <a:defRPr/>
              </a:pPr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941B7-B8E1-42D8-80C0-2C080B60ACF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90816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77F53-F069-4D71-B431-4293424E778C}" type="datetimeFigureOut">
              <a:rPr lang="ru-RU"/>
              <a:pPr>
                <a:defRPr/>
              </a:pPr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7A06A-02B9-4F0B-A168-AE7918EAAEF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7784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D3B91-D197-4CAB-94A0-0320DDD5F5CE}" type="datetimeFigureOut">
              <a:rPr lang="ru-RU"/>
              <a:pPr>
                <a:defRPr/>
              </a:pPr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58823-6171-4BE6-8A4E-55C33AFB32A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1916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79417-2C02-4B51-95FD-CADD00FB5FD4}" type="datetimeFigureOut">
              <a:rPr lang="ru-RU"/>
              <a:pPr>
                <a:defRPr/>
              </a:pPr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BD0EF-09F3-463D-88CB-D1225A4DDB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16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5A671-FAFE-4737-90F0-F33922841511}" type="datetimeFigureOut">
              <a:rPr lang="ru-RU"/>
              <a:pPr>
                <a:defRPr/>
              </a:pPr>
              <a:t>12.04.2017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4A03B-01B7-49A1-BCF4-54C8B2AB8FC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97455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0A7FC-3E3E-4001-A647-FE017EDECDA0}" type="datetimeFigureOut">
              <a:rPr lang="ru-RU"/>
              <a:pPr>
                <a:defRPr/>
              </a:pPr>
              <a:t>12.04.2017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2D083-5D85-4506-A181-FDC1C6E4311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579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578AF-A2A9-4C4A-A0A0-036B8DFFE163}" type="datetimeFigureOut">
              <a:rPr lang="ru-RU"/>
              <a:pPr>
                <a:defRPr/>
              </a:pPr>
              <a:t>12.04.2017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708E5-C72A-4F3D-8719-C90F6D8A2D2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6449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BD012-0D62-470B-97CA-0E591CA430FE}" type="datetimeFigureOut">
              <a:rPr lang="ru-RU"/>
              <a:pPr>
                <a:defRPr/>
              </a:pPr>
              <a:t>12.04.2017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131CA-9CCA-47F9-93CA-8B83C34F95D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4478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2ED26-0C41-4162-AE16-1764B47B0F88}" type="datetimeFigureOut">
              <a:rPr lang="ru-RU"/>
              <a:pPr>
                <a:defRPr/>
              </a:pPr>
              <a:t>12.04.2017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B7E63-40CC-4DAD-BA06-15FD4E3E52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6186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FC09-BF46-4B28-8C40-9237CC4B518A}" type="datetimeFigureOut">
              <a:rPr lang="ru-RU"/>
              <a:pPr>
                <a:defRPr/>
              </a:pPr>
              <a:t>12.04.2017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98834-25AF-4206-A3A8-8878B391D34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617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DC7468FA-C994-4509-9B07-EA0D73BAFA58}" type="datetimeFigureOut">
              <a:rPr lang="ru-RU"/>
              <a:pPr>
                <a:defRPr/>
              </a:pPr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E58EE9F-8578-494F-85EA-FB68168951E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86779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 xmlns:p14="http://schemas.microsoft.com/office/powerpoint/2010/main">
    <mc:Choice Requires="p14">
      <p:transition spd="slow" p14:dur="2250">
        <p14:prism isContent="1"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>
          <a:xfrm>
            <a:off x="179388" y="0"/>
            <a:ext cx="8840787" cy="1223963"/>
          </a:xfrm>
        </p:spPr>
        <p:txBody>
          <a:bodyPr/>
          <a:lstStyle/>
          <a:p>
            <a:pPr eaLnBrk="1" hangingPunct="1"/>
            <a:r>
              <a:rPr lang="ru-RU" altLang="ru-RU" sz="16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ГБУ ДО ДВОРЕЦ ДЕТСКОГО (ЮНОШЕСКОГО) ТВОРЧЕСТВА </a:t>
            </a:r>
            <a:br>
              <a:rPr lang="ru-RU" altLang="ru-RU" sz="1600" b="1" dirty="0" smtClean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ru-RU" altLang="ru-RU" sz="16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ВЫБОРГСКОГО РАЙОНА САНКТ-ПЕТЕРБУРГА</a:t>
            </a:r>
            <a:endParaRPr lang="ru-RU" altLang="ru-RU" sz="16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195" name="Рисунок 4" descr="Logo_anim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69888"/>
            <a:ext cx="1192213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Заголовок 1"/>
          <p:cNvSpPr txBox="1">
            <a:spLocks/>
          </p:cNvSpPr>
          <p:nvPr/>
        </p:nvSpPr>
        <p:spPr bwMode="auto">
          <a:xfrm>
            <a:off x="539750" y="1018381"/>
            <a:ext cx="8497887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Обновление цели, задач </a:t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4000" b="1" dirty="0" smtClean="0">
                <a:solidFill>
                  <a:srgbClr val="002060"/>
                </a:solidFill>
              </a:rPr>
              <a:t>и результатов в соответствии </a:t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4000" b="1" dirty="0" smtClean="0">
                <a:solidFill>
                  <a:srgbClr val="002060"/>
                </a:solidFill>
              </a:rPr>
              <a:t>с новыми требованиями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35696" y="4570215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Дьякова Галина Анатольевна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педагог дополнительного образования, методист 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558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ctrTitle"/>
          </p:nvPr>
        </p:nvSpPr>
        <p:spPr>
          <a:xfrm>
            <a:off x="179388" y="0"/>
            <a:ext cx="8840787" cy="1223963"/>
          </a:xfrm>
        </p:spPr>
        <p:txBody>
          <a:bodyPr/>
          <a:lstStyle/>
          <a:p>
            <a:pPr eaLnBrk="1" hangingPunct="1"/>
            <a:r>
              <a:rPr lang="ru-RU" altLang="ru-RU" sz="1800" b="1" dirty="0" smtClean="0">
                <a:latin typeface="+mn-lt"/>
                <a:cs typeface="Tahoma" panose="020B0604030504040204" pitchFamily="34" charset="0"/>
              </a:rPr>
              <a:t>ГБУ ДО ДВОРЕЦ ДЕТСКОГО (ЮНОШЕСКОГО) ТВОРЧЕСТВА </a:t>
            </a:r>
            <a:br>
              <a:rPr lang="ru-RU" altLang="ru-RU" sz="1800" b="1" dirty="0" smtClean="0">
                <a:latin typeface="+mn-lt"/>
                <a:cs typeface="Tahoma" panose="020B0604030504040204" pitchFamily="34" charset="0"/>
              </a:rPr>
            </a:br>
            <a:r>
              <a:rPr lang="ru-RU" altLang="ru-RU" sz="1800" b="1" dirty="0" smtClean="0">
                <a:latin typeface="+mn-lt"/>
                <a:cs typeface="Tahoma" panose="020B0604030504040204" pitchFamily="34" charset="0"/>
              </a:rPr>
              <a:t>ВЫБОРГСКОГО РАЙОНА САНКТ-ПЕТЕРБУРГА</a:t>
            </a:r>
            <a:endParaRPr lang="ru-RU" altLang="ru-RU" sz="1800" dirty="0" smtClean="0">
              <a:latin typeface="+mn-lt"/>
              <a:cs typeface="Tahoma" panose="020B0604030504040204" pitchFamily="34" charset="0"/>
            </a:endParaRPr>
          </a:p>
        </p:txBody>
      </p:sp>
      <p:pic>
        <p:nvPicPr>
          <p:cNvPr id="18435" name="Рисунок 4" descr="Logo_anim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317" y="1340768"/>
            <a:ext cx="992927" cy="1079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539552" y="1628800"/>
            <a:ext cx="8280400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376092"/>
              </a:solidFill>
              <a:effectLst/>
              <a:uLnTx/>
              <a:uFillTx/>
              <a:latin typeface="Calibri"/>
              <a:ea typeface="+mn-ea"/>
              <a:cs typeface="Tahoma" panose="020B060403050404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3200" b="1" dirty="0">
              <a:solidFill>
                <a:srgbClr val="376092"/>
              </a:solidFill>
              <a:latin typeface="Calibri"/>
              <a:cs typeface="Tahoma" panose="020B060403050404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376092"/>
              </a:solidFill>
              <a:effectLst/>
              <a:uLnTx/>
              <a:uFillTx/>
              <a:latin typeface="Calibri"/>
              <a:ea typeface="+mn-ea"/>
              <a:cs typeface="Tahoma" panose="020B060403050404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altLang="ru-RU" sz="3200" b="1" dirty="0">
              <a:solidFill>
                <a:srgbClr val="376092"/>
              </a:solidFill>
              <a:latin typeface="Calibri"/>
              <a:cs typeface="Tahoma" panose="020B060403050404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76092"/>
                </a:solidFill>
                <a:effectLst/>
                <a:uLnTx/>
                <a:uFillTx/>
                <a:latin typeface="Calibri"/>
                <a:ea typeface="+mn-ea"/>
                <a:cs typeface="Tahoma" panose="020B0604030504040204" pitchFamily="34" charset="0"/>
              </a:rPr>
              <a:t>СПАСИБО</a:t>
            </a:r>
            <a:r>
              <a:rPr kumimoji="0" lang="ru-RU" altLang="ru-RU" sz="3200" b="1" i="0" u="none" strike="noStrike" kern="1200" cap="none" spc="0" normalizeH="0" noProof="0" dirty="0" smtClean="0">
                <a:ln>
                  <a:noFill/>
                </a:ln>
                <a:solidFill>
                  <a:srgbClr val="376092"/>
                </a:solidFill>
                <a:effectLst/>
                <a:uLnTx/>
                <a:uFillTx/>
                <a:latin typeface="Calibri"/>
                <a:ea typeface="+mn-ea"/>
                <a:cs typeface="Tahoma" panose="020B0604030504040204" pitchFamily="34" charset="0"/>
              </a:rPr>
              <a:t> </a:t>
            </a:r>
            <a:r>
              <a:rPr kumimoji="0" lang="ru-RU" altLang="ru-RU" sz="3200" b="1" i="0" u="none" strike="noStrike" kern="1200" cap="none" spc="0" normalizeH="0" noProof="0" dirty="0" smtClean="0">
                <a:ln>
                  <a:noFill/>
                </a:ln>
                <a:solidFill>
                  <a:srgbClr val="376092"/>
                </a:solidFill>
                <a:effectLst/>
                <a:uLnTx/>
                <a:uFillTx/>
                <a:latin typeface="Calibri"/>
                <a:ea typeface="+mn-ea"/>
                <a:cs typeface="Tahoma" panose="020B0604030504040204" pitchFamily="34" charset="0"/>
              </a:rPr>
              <a:t>ЗА ВНИМАНИЕ</a:t>
            </a:r>
            <a:r>
              <a:rPr kumimoji="0" lang="ru-RU" altLang="ru-RU" sz="3200" b="1" i="0" u="none" strike="noStrike" kern="1200" cap="none" spc="0" normalizeH="0" noProof="0" dirty="0" smtClean="0">
                <a:ln>
                  <a:noFill/>
                </a:ln>
                <a:solidFill>
                  <a:srgbClr val="376092"/>
                </a:solidFill>
                <a:effectLst/>
                <a:uLnTx/>
                <a:uFillTx/>
                <a:latin typeface="Calibri"/>
                <a:ea typeface="+mn-ea"/>
                <a:cs typeface="Tahoma" panose="020B0604030504040204" pitchFamily="34" charset="0"/>
              </a:rPr>
              <a:t>!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3200" b="1" dirty="0" smtClean="0"/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800" b="1" dirty="0" smtClean="0"/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 smtClean="0"/>
              <a:t>Контакты: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 smtClean="0"/>
              <a:t>Кабинет 222</a:t>
            </a:r>
            <a:endParaRPr lang="ru-RU" sz="2400" dirty="0"/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 smtClean="0"/>
              <a:t>е</a:t>
            </a:r>
            <a:r>
              <a:rPr lang="en-US" sz="2400" dirty="0" smtClean="0"/>
              <a:t>-mail</a:t>
            </a:r>
            <a:r>
              <a:rPr lang="ru-RU" sz="2400" dirty="0" smtClean="0"/>
              <a:t>:</a:t>
            </a:r>
            <a:r>
              <a:rPr lang="en-US" sz="2400" dirty="0" smtClean="0"/>
              <a:t>ddutmetod@mail.ru</a:t>
            </a:r>
            <a:endParaRPr lang="ru-RU" sz="2400" dirty="0"/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3200" b="1" i="0" u="none" strike="noStrike" kern="1200" cap="none" spc="0" normalizeH="0" noProof="0" dirty="0" smtClean="0">
              <a:ln>
                <a:noFill/>
              </a:ln>
              <a:solidFill>
                <a:srgbClr val="376092"/>
              </a:solidFill>
              <a:effectLst/>
              <a:uLnTx/>
              <a:uFillTx/>
              <a:latin typeface="Calibri"/>
              <a:ea typeface="+mn-ea"/>
              <a:cs typeface="Tahoma" panose="020B060403050404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3387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eaLnBrk="0" fontAlgn="base" hangingPunct="0">
              <a:spcAft>
                <a:spcPct val="0"/>
              </a:spcAft>
              <a:tabLst>
                <a:tab pos="809625" algn="l"/>
              </a:tabLst>
            </a:pPr>
            <a:r>
              <a:rPr lang="ru-RU" altLang="ru-RU" sz="2800" dirty="0" smtClean="0">
                <a:solidFill>
                  <a:srgbClr val="376092"/>
                </a:solidFill>
                <a:latin typeface="Tahoma" pitchFamily="34" charset="0"/>
                <a:ea typeface="+mn-ea"/>
                <a:cs typeface="Tahoma" pitchFamily="34" charset="0"/>
              </a:rPr>
              <a:t/>
            </a:r>
            <a:br>
              <a:rPr lang="ru-RU" altLang="ru-RU" sz="2800" dirty="0" smtClean="0">
                <a:solidFill>
                  <a:srgbClr val="376092"/>
                </a:solidFill>
                <a:latin typeface="Tahoma" pitchFamily="34" charset="0"/>
                <a:ea typeface="+mn-ea"/>
                <a:cs typeface="Tahoma" pitchFamily="34" charset="0"/>
              </a:rPr>
            </a:br>
            <a:r>
              <a:rPr lang="ru-RU" altLang="ru-RU" sz="3600" dirty="0" smtClean="0">
                <a:solidFill>
                  <a:srgbClr val="002060"/>
                </a:solidFill>
                <a:latin typeface="Tahoma" pitchFamily="34" charset="0"/>
                <a:ea typeface="+mn-ea"/>
                <a:cs typeface="Tahoma" pitchFamily="34" charset="0"/>
              </a:rPr>
              <a:t>Нормативно-правовые документы </a:t>
            </a:r>
            <a:br>
              <a:rPr lang="ru-RU" altLang="ru-RU" sz="3600" dirty="0" smtClean="0">
                <a:solidFill>
                  <a:srgbClr val="002060"/>
                </a:solidFill>
                <a:latin typeface="Tahoma" pitchFamily="34" charset="0"/>
                <a:ea typeface="+mn-ea"/>
                <a:cs typeface="Tahoma" pitchFamily="34" charset="0"/>
              </a:rPr>
            </a:br>
            <a:r>
              <a:rPr lang="ru-RU" altLang="ru-RU" sz="3600" dirty="0" smtClean="0">
                <a:solidFill>
                  <a:srgbClr val="002060"/>
                </a:solidFill>
                <a:latin typeface="Tahoma" pitchFamily="34" charset="0"/>
                <a:ea typeface="+mn-ea"/>
                <a:cs typeface="Tahoma" pitchFamily="34" charset="0"/>
              </a:rPr>
              <a:t>системы дополнительного образования</a:t>
            </a:r>
            <a:br>
              <a:rPr lang="ru-RU" altLang="ru-RU" sz="3600" dirty="0" smtClean="0">
                <a:solidFill>
                  <a:srgbClr val="002060"/>
                </a:solidFill>
                <a:latin typeface="Tahoma" pitchFamily="34" charset="0"/>
                <a:ea typeface="+mn-ea"/>
                <a:cs typeface="Tahoma" pitchFamily="34" charset="0"/>
              </a:rPr>
            </a:b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/>
          </a:bodyPr>
          <a:lstStyle/>
          <a:p>
            <a:pPr lvl="0" algn="just" fontAlgn="base">
              <a:lnSpc>
                <a:spcPct val="80000"/>
              </a:lnSpc>
              <a:spcAft>
                <a:spcPts val="1000"/>
              </a:spcAft>
            </a:pPr>
            <a:r>
              <a:rPr lang="ru-RU" altLang="ru-RU" sz="2400" dirty="0" smtClean="0">
                <a:solidFill>
                  <a:srgbClr val="000000"/>
                </a:solidFill>
              </a:rPr>
              <a:t>Федеральный </a:t>
            </a:r>
            <a:r>
              <a:rPr lang="ru-RU" altLang="ru-RU" sz="2400" dirty="0">
                <a:solidFill>
                  <a:srgbClr val="000000"/>
                </a:solidFill>
              </a:rPr>
              <a:t>закон «Об образовании в Российской Федерации» от 29 декабря 2012г. №273-ФЗ.</a:t>
            </a:r>
          </a:p>
          <a:p>
            <a:pPr lvl="0" algn="just" fontAlgn="base">
              <a:lnSpc>
                <a:spcPct val="80000"/>
              </a:lnSpc>
              <a:spcAft>
                <a:spcPts val="1000"/>
              </a:spcAft>
            </a:pPr>
            <a:r>
              <a:rPr lang="ru-RU" altLang="ru-RU" sz="2400" dirty="0">
                <a:solidFill>
                  <a:srgbClr val="000000"/>
                </a:solidFill>
              </a:rPr>
              <a:t>Приказ Министерства образования и науки РФ от 29 августа 2013г.  №1008 «Об утверждении порядка организации </a:t>
            </a:r>
            <a:r>
              <a:rPr lang="en-US" altLang="ru-RU" sz="2400" dirty="0">
                <a:solidFill>
                  <a:srgbClr val="000000"/>
                </a:solidFill>
              </a:rPr>
              <a:t/>
            </a:r>
            <a:br>
              <a:rPr lang="en-US" altLang="ru-RU" sz="2400" dirty="0">
                <a:solidFill>
                  <a:srgbClr val="000000"/>
                </a:solidFill>
              </a:rPr>
            </a:br>
            <a:r>
              <a:rPr lang="ru-RU" altLang="ru-RU" sz="2400" dirty="0">
                <a:solidFill>
                  <a:srgbClr val="000000"/>
                </a:solidFill>
              </a:rPr>
              <a:t>и осуществления образовательной деятельности </a:t>
            </a:r>
            <a:r>
              <a:rPr lang="en-US" altLang="ru-RU" sz="2400" dirty="0">
                <a:solidFill>
                  <a:srgbClr val="000000"/>
                </a:solidFill>
              </a:rPr>
              <a:t/>
            </a:r>
            <a:br>
              <a:rPr lang="en-US" altLang="ru-RU" sz="2400" dirty="0">
                <a:solidFill>
                  <a:srgbClr val="000000"/>
                </a:solidFill>
              </a:rPr>
            </a:br>
            <a:r>
              <a:rPr lang="ru-RU" altLang="ru-RU" sz="2400" dirty="0">
                <a:solidFill>
                  <a:srgbClr val="000000"/>
                </a:solidFill>
              </a:rPr>
              <a:t>по дополнительным общеобразовательным программам».</a:t>
            </a:r>
          </a:p>
          <a:p>
            <a:pPr lvl="0" algn="just" fontAlgn="base">
              <a:lnSpc>
                <a:spcPct val="80000"/>
              </a:lnSpc>
              <a:spcAft>
                <a:spcPts val="1000"/>
              </a:spcAft>
            </a:pPr>
            <a:r>
              <a:rPr lang="ru-RU" altLang="ru-RU" sz="2400" dirty="0">
                <a:solidFill>
                  <a:srgbClr val="000000"/>
                </a:solidFill>
              </a:rPr>
              <a:t>«</a:t>
            </a:r>
            <a:r>
              <a:rPr lang="ru-RU" altLang="ru-RU" sz="2600" b="1" dirty="0">
                <a:solidFill>
                  <a:srgbClr val="000000"/>
                </a:solidFill>
              </a:rPr>
              <a:t>Концепция развития дополнительного образования детей</a:t>
            </a:r>
            <a:r>
              <a:rPr lang="ru-RU" altLang="ru-RU" sz="2400" dirty="0">
                <a:solidFill>
                  <a:srgbClr val="000000"/>
                </a:solidFill>
              </a:rPr>
              <a:t>», утвержденная Правительством  РФ 4 сентября 2014г. №1726-р.  </a:t>
            </a:r>
          </a:p>
          <a:p>
            <a:pPr lvl="0" algn="just" fontAlgn="base">
              <a:lnSpc>
                <a:spcPct val="80000"/>
              </a:lnSpc>
              <a:spcAft>
                <a:spcPts val="1000"/>
              </a:spcAft>
            </a:pPr>
            <a:r>
              <a:rPr lang="ru-RU" altLang="ru-RU" sz="2400" dirty="0">
                <a:solidFill>
                  <a:srgbClr val="000000"/>
                </a:solidFill>
              </a:rPr>
              <a:t>Постановление об утверждении СанПиН 2.4.4.3172-14 «Санитарно-эпидемиологические требования к устройству, содержанию и организации режима работы образовательных организаций дополнительного образования детей».</a:t>
            </a:r>
          </a:p>
        </p:txBody>
      </p:sp>
    </p:spTree>
    <p:extLst>
      <p:ext uri="{BB962C8B-B14F-4D97-AF65-F5344CB8AC3E}">
        <p14:creationId xmlns:p14="http://schemas.microsoft.com/office/powerpoint/2010/main" val="1565743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Нормативно-правовые</a:t>
            </a:r>
            <a:r>
              <a:rPr lang="ru-RU" altLang="ru-RU" sz="3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документы </a:t>
            </a:r>
            <a:br>
              <a:rPr lang="ru-RU" altLang="ru-RU" sz="3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</a:br>
            <a:r>
              <a:rPr lang="ru-RU" altLang="ru-RU" sz="3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системы дополнительного образования</a:t>
            </a:r>
            <a:endParaRPr lang="ru-RU" sz="4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altLang="ru-RU" sz="2600" dirty="0">
                <a:latin typeface="Tahoma" pitchFamily="34" charset="0"/>
                <a:ea typeface="+mj-ea"/>
                <a:cs typeface="Tahoma" pitchFamily="34" charset="0"/>
              </a:rPr>
              <a:t>Распоряжение Правительства РФ </a:t>
            </a:r>
            <a:r>
              <a:rPr lang="ru-RU" altLang="ru-RU" sz="2600" dirty="0" smtClean="0">
                <a:latin typeface="Tahoma" pitchFamily="34" charset="0"/>
                <a:ea typeface="+mj-ea"/>
                <a:cs typeface="Tahoma" pitchFamily="34" charset="0"/>
              </a:rPr>
              <a:t>от </a:t>
            </a:r>
            <a:r>
              <a:rPr lang="ru-RU" altLang="ru-RU" sz="2600" dirty="0">
                <a:latin typeface="Tahoma" pitchFamily="34" charset="0"/>
                <a:ea typeface="+mj-ea"/>
                <a:cs typeface="Tahoma" pitchFamily="34" charset="0"/>
              </a:rPr>
              <a:t>29.05.2015 № 996-р </a:t>
            </a:r>
            <a:br>
              <a:rPr lang="ru-RU" altLang="ru-RU" sz="2600" dirty="0">
                <a:latin typeface="Tahoma" pitchFamily="34" charset="0"/>
                <a:ea typeface="+mj-ea"/>
                <a:cs typeface="Tahoma" pitchFamily="34" charset="0"/>
              </a:rPr>
            </a:br>
            <a:r>
              <a:rPr lang="ru-RU" altLang="ru-RU" sz="2600" dirty="0">
                <a:latin typeface="Tahoma" pitchFamily="34" charset="0"/>
                <a:ea typeface="+mj-ea"/>
                <a:cs typeface="Tahoma" pitchFamily="34" charset="0"/>
              </a:rPr>
              <a:t>об утверждении Стратегии развития воспитания </a:t>
            </a:r>
            <a:br>
              <a:rPr lang="ru-RU" altLang="ru-RU" sz="2600" dirty="0">
                <a:latin typeface="Tahoma" pitchFamily="34" charset="0"/>
                <a:ea typeface="+mj-ea"/>
                <a:cs typeface="Tahoma" pitchFamily="34" charset="0"/>
              </a:rPr>
            </a:br>
            <a:r>
              <a:rPr lang="ru-RU" altLang="ru-RU" sz="2600" dirty="0">
                <a:latin typeface="Tahoma" pitchFamily="34" charset="0"/>
                <a:ea typeface="+mj-ea"/>
                <a:cs typeface="Tahoma" pitchFamily="34" charset="0"/>
              </a:rPr>
              <a:t>в Российской Федерации на период до 2025 </a:t>
            </a:r>
            <a:r>
              <a:rPr lang="ru-RU" altLang="ru-RU" sz="2600" dirty="0" smtClean="0">
                <a:latin typeface="Tahoma" pitchFamily="34" charset="0"/>
                <a:ea typeface="+mj-ea"/>
                <a:cs typeface="Tahoma" pitchFamily="34" charset="0"/>
              </a:rPr>
              <a:t>года</a:t>
            </a:r>
          </a:p>
          <a:p>
            <a:pPr marL="107950" lvl="0" indent="0" fontAlgn="base">
              <a:spcBef>
                <a:spcPct val="0"/>
              </a:spcBef>
              <a:spcAft>
                <a:spcPts val="1200"/>
              </a:spcAft>
              <a:buNone/>
            </a:pPr>
            <a:endParaRPr lang="ru-RU" altLang="ru-RU" sz="2800" b="1" dirty="0" smtClean="0">
              <a:cs typeface="Tahoma" pitchFamily="34" charset="0"/>
            </a:endParaRPr>
          </a:p>
          <a:p>
            <a:pPr marL="107950" lvl="0" indent="0" fontAlgn="base">
              <a:spcBef>
                <a:spcPct val="0"/>
              </a:spcBef>
              <a:spcAft>
                <a:spcPts val="1200"/>
              </a:spcAft>
              <a:buNone/>
            </a:pPr>
            <a:r>
              <a:rPr lang="ru-RU" altLang="ru-RU" sz="3000" b="1" dirty="0" smtClean="0">
                <a:solidFill>
                  <a:srgbClr val="000000"/>
                </a:solidFill>
                <a:cs typeface="Tahoma" pitchFamily="34" charset="0"/>
              </a:rPr>
              <a:t>Воспитание </a:t>
            </a:r>
            <a:r>
              <a:rPr lang="ru-RU" altLang="ru-RU" sz="3000" b="1" dirty="0">
                <a:solidFill>
                  <a:srgbClr val="000000"/>
                </a:solidFill>
                <a:cs typeface="Tahoma" pitchFamily="34" charset="0"/>
              </a:rPr>
              <a:t>как стратегический приоритет:</a:t>
            </a:r>
          </a:p>
          <a:p>
            <a:pPr lvl="1" fontAlgn="base"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ru-RU" altLang="ru-RU" sz="3000" dirty="0">
                <a:solidFill>
                  <a:srgbClr val="000000"/>
                </a:solidFill>
                <a:cs typeface="Tahoma" pitchFamily="34" charset="0"/>
              </a:rPr>
              <a:t>Социальная адаптация</a:t>
            </a:r>
          </a:p>
          <a:p>
            <a:pPr lvl="1" fontAlgn="base"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ru-RU" altLang="ru-RU" sz="3000" dirty="0">
                <a:solidFill>
                  <a:srgbClr val="000000"/>
                </a:solidFill>
                <a:cs typeface="Tahoma" pitchFamily="34" charset="0"/>
              </a:rPr>
              <a:t>Социальная автономизация </a:t>
            </a:r>
            <a:r>
              <a:rPr lang="ru-RU" altLang="ru-RU" sz="3000" dirty="0" smtClean="0">
                <a:solidFill>
                  <a:srgbClr val="000000"/>
                </a:solidFill>
                <a:cs typeface="Tahoma" pitchFamily="34" charset="0"/>
              </a:rPr>
              <a:t>личности</a:t>
            </a:r>
            <a:endParaRPr lang="ru-RU" altLang="ru-RU" sz="3000" b="1" dirty="0">
              <a:solidFill>
                <a:srgbClr val="000000"/>
              </a:solidFill>
              <a:cs typeface="Tahoma" pitchFamily="34" charset="0"/>
            </a:endParaRPr>
          </a:p>
          <a:p>
            <a:pPr marL="107950" lvl="0" indent="0" fontAlgn="base">
              <a:spcBef>
                <a:spcPct val="0"/>
              </a:spcBef>
              <a:spcAft>
                <a:spcPts val="1200"/>
              </a:spcAft>
              <a:buNone/>
            </a:pPr>
            <a:r>
              <a:rPr lang="ru-RU" altLang="ru-RU" sz="3000" u="sng" dirty="0">
                <a:solidFill>
                  <a:srgbClr val="000000"/>
                </a:solidFill>
                <a:cs typeface="Tahoma" pitchFamily="34" charset="0"/>
              </a:rPr>
              <a:t>Результат</a:t>
            </a:r>
            <a:r>
              <a:rPr lang="ru-RU" altLang="ru-RU" sz="3000" b="1" dirty="0">
                <a:solidFill>
                  <a:srgbClr val="000000"/>
                </a:solidFill>
                <a:cs typeface="Tahoma" pitchFamily="34" charset="0"/>
              </a:rPr>
              <a:t>: социальная активность</a:t>
            </a:r>
            <a:r>
              <a:rPr lang="ru-RU" altLang="ru-RU" sz="3000" dirty="0">
                <a:solidFill>
                  <a:srgbClr val="000000"/>
                </a:solidFill>
                <a:cs typeface="Tahoma" pitchFamily="34" charset="0"/>
              </a:rPr>
              <a:t>, </a:t>
            </a:r>
            <a:endParaRPr lang="ru-RU" altLang="ru-RU" sz="3000" dirty="0" smtClean="0">
              <a:solidFill>
                <a:srgbClr val="000000"/>
              </a:solidFill>
              <a:cs typeface="Tahoma" pitchFamily="34" charset="0"/>
            </a:endParaRPr>
          </a:p>
          <a:p>
            <a:pPr marL="107950" lvl="0" indent="0" fontAlgn="base">
              <a:spcBef>
                <a:spcPct val="0"/>
              </a:spcBef>
              <a:spcAft>
                <a:spcPts val="1200"/>
              </a:spcAft>
              <a:buNone/>
            </a:pPr>
            <a:r>
              <a:rPr lang="ru-RU" altLang="ru-RU" sz="3000" b="1" dirty="0">
                <a:solidFill>
                  <a:srgbClr val="000000"/>
                </a:solidFill>
                <a:cs typeface="Tahoma" pitchFamily="34" charset="0"/>
              </a:rPr>
              <a:t> </a:t>
            </a:r>
            <a:r>
              <a:rPr lang="ru-RU" altLang="ru-RU" sz="3000" b="1" dirty="0" smtClean="0">
                <a:solidFill>
                  <a:srgbClr val="000000"/>
                </a:solidFill>
                <a:cs typeface="Tahoma" pitchFamily="34" charset="0"/>
              </a:rPr>
              <a:t>                    готовность </a:t>
            </a:r>
            <a:r>
              <a:rPr lang="ru-RU" altLang="ru-RU" sz="3000" b="1" dirty="0">
                <a:solidFill>
                  <a:srgbClr val="000000"/>
                </a:solidFill>
                <a:cs typeface="Tahoma" pitchFamily="34" charset="0"/>
              </a:rPr>
              <a:t>к социальным действиям</a:t>
            </a:r>
            <a:endParaRPr lang="ru-RU" sz="3000" b="1" dirty="0"/>
          </a:p>
        </p:txBody>
      </p:sp>
    </p:spTree>
    <p:extLst>
      <p:ext uri="{BB962C8B-B14F-4D97-AF65-F5344CB8AC3E}">
        <p14:creationId xmlns:p14="http://schemas.microsoft.com/office/powerpoint/2010/main" val="197920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 isContent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Целевая направленность программ</a:t>
            </a:r>
            <a:endParaRPr lang="ru-RU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39496" indent="-457200">
              <a:lnSpc>
                <a:spcPct val="90000"/>
              </a:lnSpc>
              <a:spcBef>
                <a:spcPts val="600"/>
              </a:spcBef>
              <a:buClr>
                <a:srgbClr val="3891A7"/>
              </a:buClr>
              <a:buSzPct val="80000"/>
              <a:defRPr/>
            </a:pPr>
            <a:r>
              <a:rPr lang="ru-RU" b="1" dirty="0">
                <a:solidFill>
                  <a:srgbClr val="C00000"/>
                </a:solidFill>
                <a:latin typeface="Calibri" pitchFamily="34" charset="0"/>
              </a:rPr>
              <a:t>Интеллектуально-познавательная</a:t>
            </a:r>
          </a:p>
          <a:p>
            <a:pPr marL="539496" indent="-457200">
              <a:lnSpc>
                <a:spcPct val="90000"/>
              </a:lnSpc>
              <a:spcBef>
                <a:spcPts val="600"/>
              </a:spcBef>
              <a:buClr>
                <a:srgbClr val="3891A7"/>
              </a:buClr>
              <a:buSzPct val="80000"/>
              <a:defRPr/>
            </a:pPr>
            <a:r>
              <a:rPr lang="ru-RU" b="1" dirty="0">
                <a:solidFill>
                  <a:srgbClr val="C00000"/>
                </a:solidFill>
                <a:latin typeface="Calibri" pitchFamily="34" charset="0"/>
              </a:rPr>
              <a:t>Общеразвивающая </a:t>
            </a:r>
          </a:p>
          <a:p>
            <a:pPr marL="539496" indent="-457200">
              <a:lnSpc>
                <a:spcPct val="90000"/>
              </a:lnSpc>
              <a:spcBef>
                <a:spcPts val="600"/>
              </a:spcBef>
              <a:buClr>
                <a:srgbClr val="3891A7"/>
              </a:buClr>
              <a:buSzPct val="80000"/>
              <a:defRPr/>
            </a:pPr>
            <a:r>
              <a:rPr lang="ru-RU" dirty="0">
                <a:latin typeface="Calibri" pitchFamily="34" charset="0"/>
              </a:rPr>
              <a:t>Профессионально прикладная</a:t>
            </a:r>
          </a:p>
          <a:p>
            <a:pPr marL="539496" indent="-457200">
              <a:lnSpc>
                <a:spcPct val="90000"/>
              </a:lnSpc>
              <a:spcBef>
                <a:spcPts val="600"/>
              </a:spcBef>
              <a:buClr>
                <a:srgbClr val="3891A7"/>
              </a:buClr>
              <a:buSzPct val="80000"/>
              <a:defRPr/>
            </a:pPr>
            <a:r>
              <a:rPr lang="ru-RU" dirty="0">
                <a:latin typeface="Calibri" pitchFamily="34" charset="0"/>
              </a:rPr>
              <a:t>Социально-адаптивная</a:t>
            </a:r>
          </a:p>
          <a:p>
            <a:pPr marL="539496" indent="-457200">
              <a:lnSpc>
                <a:spcPct val="90000"/>
              </a:lnSpc>
              <a:spcBef>
                <a:spcPts val="600"/>
              </a:spcBef>
              <a:buClr>
                <a:srgbClr val="3891A7"/>
              </a:buClr>
              <a:buSzPct val="80000"/>
              <a:defRPr/>
            </a:pPr>
            <a:r>
              <a:rPr lang="ru-RU" dirty="0">
                <a:latin typeface="Calibri" pitchFamily="34" charset="0"/>
              </a:rPr>
              <a:t>Научно-исследовательская</a:t>
            </a:r>
          </a:p>
          <a:p>
            <a:pPr marL="539496" indent="-457200">
              <a:lnSpc>
                <a:spcPct val="90000"/>
              </a:lnSpc>
              <a:spcBef>
                <a:spcPts val="600"/>
              </a:spcBef>
              <a:buClr>
                <a:srgbClr val="3891A7"/>
              </a:buClr>
              <a:buSzPct val="80000"/>
              <a:defRPr/>
            </a:pPr>
            <a:r>
              <a:rPr lang="ru-RU" dirty="0">
                <a:latin typeface="Calibri" pitchFamily="34" charset="0"/>
              </a:rPr>
              <a:t>Развивающая  творческую одаренность</a:t>
            </a:r>
          </a:p>
          <a:p>
            <a:pPr marL="539496" indent="-457200">
              <a:lnSpc>
                <a:spcPct val="90000"/>
              </a:lnSpc>
              <a:spcBef>
                <a:spcPts val="600"/>
              </a:spcBef>
              <a:buClr>
                <a:srgbClr val="3891A7"/>
              </a:buClr>
              <a:buSzPct val="80000"/>
              <a:defRPr/>
            </a:pPr>
            <a:r>
              <a:rPr lang="ru-RU" dirty="0">
                <a:latin typeface="Calibri" pitchFamily="34" charset="0"/>
              </a:rPr>
              <a:t>Спортивно-оздоровительная</a:t>
            </a:r>
          </a:p>
          <a:p>
            <a:pPr marL="539496" indent="-457200">
              <a:lnSpc>
                <a:spcPct val="90000"/>
              </a:lnSpc>
              <a:spcBef>
                <a:spcPts val="600"/>
              </a:spcBef>
              <a:buClr>
                <a:srgbClr val="3891A7"/>
              </a:buClr>
              <a:buSzPct val="80000"/>
              <a:defRPr/>
            </a:pPr>
            <a:r>
              <a:rPr lang="ru-RU" dirty="0">
                <a:latin typeface="Calibri" pitchFamily="34" charset="0"/>
              </a:rPr>
              <a:t>Культурно-досуговая</a:t>
            </a:r>
          </a:p>
          <a:p>
            <a:pPr marL="539496" indent="-457200">
              <a:lnSpc>
                <a:spcPct val="90000"/>
              </a:lnSpc>
              <a:spcBef>
                <a:spcPts val="600"/>
              </a:spcBef>
              <a:buClr>
                <a:srgbClr val="3891A7"/>
              </a:buClr>
              <a:buSzPct val="80000"/>
              <a:defRPr/>
            </a:pPr>
            <a:r>
              <a:rPr lang="ru-RU" dirty="0">
                <a:latin typeface="Calibri" pitchFamily="34" charset="0"/>
              </a:rPr>
              <a:t>Коррекционная </a:t>
            </a:r>
          </a:p>
          <a:p>
            <a:pPr marL="539496" indent="-457200">
              <a:lnSpc>
                <a:spcPct val="90000"/>
              </a:lnSpc>
              <a:spcBef>
                <a:spcPts val="600"/>
              </a:spcBef>
              <a:buClr>
                <a:srgbClr val="3891A7"/>
              </a:buClr>
              <a:buSzPct val="80000"/>
              <a:defRPr/>
            </a:pPr>
            <a:r>
              <a:rPr lang="ru-RU" dirty="0">
                <a:latin typeface="Calibri" pitchFamily="34" charset="0"/>
              </a:rPr>
              <a:t>Социально-педагогическая</a:t>
            </a:r>
          </a:p>
        </p:txBody>
      </p:sp>
    </p:spTree>
    <p:extLst>
      <p:ext uri="{BB962C8B-B14F-4D97-AF65-F5344CB8AC3E}">
        <p14:creationId xmlns:p14="http://schemas.microsoft.com/office/powerpoint/2010/main" val="2117100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 isContent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Целеполагание</a:t>
            </a:r>
            <a:endParaRPr lang="ru-RU" sz="4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pPr lvl="0" fontAlgn="base">
              <a:spcBef>
                <a:spcPct val="0"/>
              </a:spcBef>
              <a:spcAft>
                <a:spcPts val="1200"/>
              </a:spcAft>
              <a:buSzPct val="95000"/>
            </a:pPr>
            <a:r>
              <a:rPr lang="ru-RU" altLang="ru-RU" dirty="0">
                <a:solidFill>
                  <a:prstClr val="black"/>
                </a:solidFill>
                <a:cs typeface="Tahoma" pitchFamily="34" charset="0"/>
              </a:rPr>
              <a:t>Формирование и развитие творческих способностей посредством…</a:t>
            </a:r>
          </a:p>
          <a:p>
            <a:pPr lvl="0" fontAlgn="base">
              <a:spcBef>
                <a:spcPct val="0"/>
              </a:spcBef>
              <a:spcAft>
                <a:spcPts val="1200"/>
              </a:spcAft>
              <a:buSzPct val="95000"/>
            </a:pPr>
            <a:r>
              <a:rPr lang="ru-RU" altLang="ru-RU" dirty="0">
                <a:solidFill>
                  <a:prstClr val="black"/>
                </a:solidFill>
                <a:cs typeface="Tahoma" pitchFamily="34" charset="0"/>
              </a:rPr>
              <a:t>Удовлетворение индивидуальных потребностей в…</a:t>
            </a:r>
          </a:p>
          <a:p>
            <a:pPr lvl="0" fontAlgn="base">
              <a:spcBef>
                <a:spcPct val="0"/>
              </a:spcBef>
              <a:spcAft>
                <a:spcPts val="1200"/>
              </a:spcAft>
              <a:buSzPct val="95000"/>
            </a:pPr>
            <a:r>
              <a:rPr lang="ru-RU" altLang="ru-RU" dirty="0">
                <a:solidFill>
                  <a:prstClr val="black"/>
                </a:solidFill>
                <a:cs typeface="Tahoma" pitchFamily="34" charset="0"/>
              </a:rPr>
              <a:t>Формирование культуры здорового и безопасного образа жизни, укрепление здоровья на основе……</a:t>
            </a:r>
          </a:p>
          <a:p>
            <a:pPr lvl="0" fontAlgn="base">
              <a:spcBef>
                <a:spcPct val="0"/>
              </a:spcBef>
              <a:spcAft>
                <a:spcPts val="1200"/>
              </a:spcAft>
              <a:buSzPct val="95000"/>
            </a:pPr>
            <a:r>
              <a:rPr lang="ru-RU" altLang="ru-RU" dirty="0">
                <a:solidFill>
                  <a:prstClr val="black"/>
                </a:solidFill>
                <a:cs typeface="Tahoma" pitchFamily="34" charset="0"/>
              </a:rPr>
              <a:t>Обеспечение…(патриотического…) воспитания…</a:t>
            </a:r>
          </a:p>
          <a:p>
            <a:pPr lvl="0" fontAlgn="base">
              <a:spcBef>
                <a:spcPct val="0"/>
              </a:spcBef>
              <a:spcAft>
                <a:spcPts val="1200"/>
              </a:spcAft>
              <a:buSzPct val="95000"/>
            </a:pPr>
            <a:r>
              <a:rPr lang="ru-RU" altLang="ru-RU" dirty="0">
                <a:solidFill>
                  <a:prstClr val="black"/>
                </a:solidFill>
                <a:cs typeface="Tahoma" pitchFamily="34" charset="0"/>
              </a:rPr>
              <a:t>Выявление и поддержка талантливых учащихся в…</a:t>
            </a:r>
          </a:p>
          <a:p>
            <a:pPr lvl="0" fontAlgn="base">
              <a:spcBef>
                <a:spcPct val="0"/>
              </a:spcBef>
              <a:spcAft>
                <a:spcPts val="1200"/>
              </a:spcAft>
              <a:buSzPct val="95000"/>
            </a:pPr>
            <a:r>
              <a:rPr lang="ru-RU" altLang="ru-RU" dirty="0" smtClean="0">
                <a:solidFill>
                  <a:prstClr val="black"/>
                </a:solidFill>
                <a:cs typeface="Tahoma" pitchFamily="34" charset="0"/>
              </a:rPr>
              <a:t>Профессиональная ориентация…</a:t>
            </a:r>
            <a:endParaRPr lang="ru-RU" altLang="ru-RU" dirty="0">
              <a:solidFill>
                <a:prstClr val="black"/>
              </a:solidFill>
              <a:cs typeface="Tahoma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1200"/>
              </a:spcAft>
              <a:buSzPct val="95000"/>
            </a:pPr>
            <a:r>
              <a:rPr lang="ru-RU" altLang="ru-RU" b="1" dirty="0">
                <a:solidFill>
                  <a:srgbClr val="C00000"/>
                </a:solidFill>
                <a:cs typeface="Tahoma" pitchFamily="34" charset="0"/>
              </a:rPr>
              <a:t>Создание условий для личностного </a:t>
            </a:r>
            <a:r>
              <a:rPr lang="ru-RU" altLang="ru-RU" b="1" dirty="0" smtClean="0">
                <a:solidFill>
                  <a:srgbClr val="C00000"/>
                </a:solidFill>
                <a:cs typeface="Tahoma" pitchFamily="34" charset="0"/>
              </a:rPr>
              <a:t>развития …</a:t>
            </a:r>
            <a:endParaRPr lang="ru-RU" altLang="ru-RU" b="1" dirty="0">
              <a:solidFill>
                <a:srgbClr val="C00000"/>
              </a:solidFill>
              <a:cs typeface="Tahoma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1200"/>
              </a:spcAft>
              <a:buSzPct val="95000"/>
            </a:pPr>
            <a:r>
              <a:rPr lang="ru-RU" altLang="ru-RU" dirty="0">
                <a:solidFill>
                  <a:prstClr val="black"/>
                </a:solidFill>
                <a:cs typeface="Tahoma" pitchFamily="34" charset="0"/>
              </a:rPr>
              <a:t>Социализация и адаптация к жизни в обществе </a:t>
            </a:r>
            <a:r>
              <a:rPr lang="ru-RU" altLang="ru-RU" dirty="0" smtClean="0">
                <a:solidFill>
                  <a:prstClr val="black"/>
                </a:solidFill>
                <a:cs typeface="Tahoma" pitchFamily="34" charset="0"/>
              </a:rPr>
              <a:t>…</a:t>
            </a:r>
            <a:endParaRPr lang="ru-RU" altLang="ru-RU" dirty="0">
              <a:solidFill>
                <a:prstClr val="black"/>
              </a:solidFill>
              <a:cs typeface="Tahoma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1200"/>
              </a:spcAft>
              <a:buSzPct val="95000"/>
            </a:pPr>
            <a:r>
              <a:rPr lang="ru-RU" altLang="ru-RU" dirty="0">
                <a:solidFill>
                  <a:prstClr val="black"/>
                </a:solidFill>
                <a:cs typeface="Tahoma" pitchFamily="34" charset="0"/>
              </a:rPr>
              <a:t>Формирование общей культуры </a:t>
            </a:r>
            <a:r>
              <a:rPr lang="ru-RU" altLang="ru-RU" sz="2400" dirty="0">
                <a:solidFill>
                  <a:prstClr val="black"/>
                </a:solidFill>
                <a:cs typeface="Tahoma" pitchFamily="34" charset="0"/>
              </a:rPr>
              <a:t>….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860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 isContent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Занимательная зоология</a:t>
            </a:r>
            <a:endParaRPr lang="ru-RU" sz="36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algn="just">
              <a:spcAft>
                <a:spcPts val="0"/>
              </a:spcAft>
              <a:buNone/>
            </a:pPr>
            <a:endParaRPr lang="ru-RU" b="1" dirty="0" smtClean="0">
              <a:effectLst/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b="1" dirty="0" smtClean="0">
                <a:effectLst/>
                <a:ea typeface="Times New Roman"/>
              </a:rPr>
              <a:t>Цель</a:t>
            </a:r>
            <a:r>
              <a:rPr lang="ru-RU" dirty="0" smtClean="0">
                <a:effectLst/>
                <a:ea typeface="Times New Roman"/>
              </a:rPr>
              <a:t>: развитие интереса детей к природе   и обогащение  знаниями в неразрывном единстве с воспитанием нравственных качеств личности и экологически обоснованного отношения к природе                              </a:t>
            </a:r>
          </a:p>
          <a:p>
            <a:pPr marL="0" indent="0" algn="just">
              <a:spcAft>
                <a:spcPts val="0"/>
              </a:spcAft>
              <a:buNone/>
            </a:pPr>
            <a:endParaRPr lang="ru-RU" dirty="0" smtClean="0">
              <a:effectLst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005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 isContent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1309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 Задачи               Планируемые </a:t>
            </a:r>
            <a:r>
              <a:rPr lang="ru-RU" sz="3600" dirty="0" smtClean="0">
                <a:solidFill>
                  <a:srgbClr val="002060"/>
                </a:solidFill>
              </a:rPr>
              <a:t>результаты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4040188" cy="834107"/>
          </a:xfrm>
        </p:spPr>
        <p:txBody>
          <a:bodyPr/>
          <a:lstStyle/>
          <a:p>
            <a:r>
              <a:rPr lang="ru-RU" i="1" dirty="0" smtClean="0">
                <a:effectLst/>
                <a:latin typeface="Times New Roman"/>
                <a:ea typeface="Times New Roman"/>
              </a:rPr>
              <a:t>Воспитательные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AutoNum type="arabicPeriod"/>
              <a:tabLst>
                <a:tab pos="466090" algn="l"/>
              </a:tabLst>
            </a:pPr>
            <a:r>
              <a:rPr lang="ru-RU" sz="2000" dirty="0" smtClean="0">
                <a:effectLst/>
                <a:ea typeface="Times New Roman"/>
              </a:rPr>
              <a:t>Воспитывать умение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466090" algn="l"/>
              </a:tabLst>
            </a:pPr>
            <a:r>
              <a:rPr lang="ru-RU" sz="2000" b="1" dirty="0" smtClean="0">
                <a:effectLst/>
                <a:ea typeface="Times New Roman"/>
              </a:rPr>
              <a:t>сопереживать, заботливо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466090" algn="l"/>
              </a:tabLst>
            </a:pPr>
            <a:r>
              <a:rPr lang="ru-RU" sz="2000" b="1" dirty="0" smtClean="0">
                <a:effectLst/>
                <a:ea typeface="Times New Roman"/>
              </a:rPr>
              <a:t>относиться   </a:t>
            </a:r>
            <a:r>
              <a:rPr lang="ru-RU" sz="2000" dirty="0" smtClean="0">
                <a:effectLst/>
                <a:ea typeface="Times New Roman"/>
              </a:rPr>
              <a:t> к животным,                        к себе, к окружающим.  </a:t>
            </a:r>
            <a:endParaRPr lang="ru-RU" sz="2000" dirty="0" smtClean="0">
              <a:effectLst/>
              <a:ea typeface="Times New Roman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tabLst>
                <a:tab pos="466090" algn="l"/>
              </a:tabLst>
            </a:pPr>
            <a:endParaRPr lang="ru-RU" sz="2000" dirty="0" smtClean="0">
              <a:effectLst/>
              <a:ea typeface="Times New Roman"/>
            </a:endParaRPr>
          </a:p>
          <a:p>
            <a:pPr marL="0" lvl="0" indent="0">
              <a:buNone/>
              <a:tabLst>
                <a:tab pos="466090" algn="l"/>
              </a:tabLst>
            </a:pPr>
            <a:r>
              <a:rPr lang="ru-RU" sz="2000" dirty="0" smtClean="0">
                <a:effectLst/>
                <a:latin typeface="Calibri" pitchFamily="34" charset="0"/>
                <a:ea typeface="Times New Roman"/>
              </a:rPr>
              <a:t>2. Воспитать экологически </a:t>
            </a:r>
            <a:r>
              <a:rPr lang="ru-RU" sz="2000" b="1" dirty="0" smtClean="0">
                <a:effectLst/>
                <a:latin typeface="Calibri" pitchFamily="34" charset="0"/>
                <a:ea typeface="Times New Roman"/>
              </a:rPr>
              <a:t>обоснованное бережное       отношение </a:t>
            </a:r>
            <a:r>
              <a:rPr lang="ru-RU" sz="2000" dirty="0" smtClean="0">
                <a:effectLst/>
                <a:latin typeface="Calibri" pitchFamily="34" charset="0"/>
                <a:ea typeface="Times New Roman"/>
              </a:rPr>
              <a:t>к природе.</a:t>
            </a:r>
          </a:p>
          <a:p>
            <a:pPr marL="0" lvl="0" indent="0">
              <a:buNone/>
              <a:tabLst>
                <a:tab pos="466090" algn="l"/>
              </a:tabLst>
            </a:pPr>
            <a:endParaRPr lang="ru-RU" sz="2000" dirty="0" smtClean="0">
              <a:effectLst/>
              <a:latin typeface="Calibri" pitchFamily="34" charset="0"/>
              <a:ea typeface="Times New Roman"/>
            </a:endParaRPr>
          </a:p>
          <a:p>
            <a:pPr marL="0" indent="0">
              <a:buNone/>
            </a:pPr>
            <a:r>
              <a:rPr lang="ru-RU" sz="2000" dirty="0" smtClean="0">
                <a:latin typeface="Calibri" pitchFamily="34" charset="0"/>
                <a:ea typeface="Times New Roman"/>
              </a:rPr>
              <a:t>3. </a:t>
            </a:r>
            <a:r>
              <a:rPr lang="ru-RU" sz="2000" dirty="0" smtClean="0">
                <a:effectLst/>
                <a:latin typeface="Calibri" pitchFamily="34" charset="0"/>
                <a:ea typeface="Times New Roman"/>
              </a:rPr>
              <a:t>Воспитать  инициативность, </a:t>
            </a:r>
            <a:r>
              <a:rPr lang="ru-RU" sz="2000" b="1" dirty="0" smtClean="0">
                <a:effectLst/>
                <a:latin typeface="Calibri" pitchFamily="34" charset="0"/>
                <a:ea typeface="Times New Roman"/>
              </a:rPr>
              <a:t>самостоятельность,      ответственность</a:t>
            </a:r>
            <a:r>
              <a:rPr lang="ru-RU" sz="2000" dirty="0" smtClean="0">
                <a:effectLst/>
                <a:latin typeface="Cambria" pitchFamily="18" charset="0"/>
                <a:ea typeface="Times New Roman"/>
              </a:rPr>
              <a:t>.</a:t>
            </a:r>
            <a:endParaRPr lang="ru-RU" sz="2000" dirty="0">
              <a:latin typeface="Cambria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041775" cy="906115"/>
          </a:xfrm>
        </p:spPr>
        <p:txBody>
          <a:bodyPr/>
          <a:lstStyle/>
          <a:p>
            <a:pPr lvl="0"/>
            <a:r>
              <a:rPr lang="ru-RU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Личностные</a:t>
            </a:r>
            <a:endParaRPr lang="ru-RU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pPr marL="0" lvl="0" indent="0">
              <a:spcBef>
                <a:spcPts val="1400"/>
              </a:spcBef>
              <a:buNone/>
            </a:pPr>
            <a:r>
              <a:rPr lang="ru-RU" sz="1800" dirty="0" smtClean="0">
                <a:solidFill>
                  <a:prstClr val="black"/>
                </a:solidFill>
                <a:ea typeface="Times New Roman"/>
              </a:rPr>
              <a:t>1. </a:t>
            </a:r>
            <a:r>
              <a:rPr lang="ru-RU" sz="2000" dirty="0" smtClean="0">
                <a:solidFill>
                  <a:prstClr val="black"/>
                </a:solidFill>
                <a:ea typeface="Times New Roman"/>
              </a:rPr>
              <a:t>Сформированы </a:t>
            </a:r>
            <a:r>
              <a:rPr lang="ru-RU" sz="2000" dirty="0">
                <a:solidFill>
                  <a:prstClr val="black"/>
                </a:solidFill>
                <a:ea typeface="Times New Roman"/>
              </a:rPr>
              <a:t>умения  </a:t>
            </a:r>
            <a:r>
              <a:rPr lang="ru-RU" sz="2000" dirty="0" smtClean="0">
                <a:solidFill>
                  <a:prstClr val="black"/>
                </a:solidFill>
                <a:ea typeface="Times New Roman"/>
              </a:rPr>
              <a:t/>
            </a:r>
            <a:br>
              <a:rPr lang="ru-RU" sz="2000" dirty="0" smtClean="0">
                <a:solidFill>
                  <a:prstClr val="black"/>
                </a:solidFill>
                <a:ea typeface="Times New Roman"/>
              </a:rPr>
            </a:br>
            <a:r>
              <a:rPr lang="ru-RU" sz="2000" dirty="0" smtClean="0">
                <a:solidFill>
                  <a:prstClr val="black"/>
                </a:solidFill>
                <a:ea typeface="Times New Roman"/>
              </a:rPr>
              <a:t>и </a:t>
            </a:r>
            <a:r>
              <a:rPr lang="ru-RU" sz="2000" b="1" dirty="0" smtClean="0">
                <a:solidFill>
                  <a:prstClr val="black"/>
                </a:solidFill>
                <a:ea typeface="Times New Roman"/>
              </a:rPr>
              <a:t>представления </a:t>
            </a:r>
            <a:r>
              <a:rPr lang="ru-RU" sz="2000" b="1" dirty="0">
                <a:solidFill>
                  <a:prstClr val="black"/>
                </a:solidFill>
                <a:ea typeface="Times New Roman"/>
              </a:rPr>
              <a:t>о морально-нравственной, духовной </a:t>
            </a:r>
            <a:r>
              <a:rPr lang="ru-RU" sz="2000" b="1" dirty="0" smtClean="0">
                <a:solidFill>
                  <a:prstClr val="black"/>
                </a:solidFill>
                <a:ea typeface="Times New Roman"/>
              </a:rPr>
              <a:t>позиции</a:t>
            </a:r>
            <a:r>
              <a:rPr lang="ru-RU" sz="2000" dirty="0" smtClean="0">
                <a:solidFill>
                  <a:prstClr val="black"/>
                </a:solidFill>
                <a:ea typeface="Times New Roman"/>
              </a:rPr>
              <a:t>.</a:t>
            </a:r>
            <a:endParaRPr lang="ru-RU" sz="2000" dirty="0">
              <a:solidFill>
                <a:prstClr val="black"/>
              </a:solidFill>
              <a:ea typeface="Times New Roman"/>
            </a:endParaRPr>
          </a:p>
          <a:p>
            <a:pPr marL="0" lvl="0" indent="0">
              <a:spcBef>
                <a:spcPts val="1400"/>
              </a:spcBef>
              <a:buNone/>
            </a:pPr>
            <a:r>
              <a:rPr lang="ru-RU" sz="2000" dirty="0" smtClean="0">
                <a:solidFill>
                  <a:prstClr val="black"/>
                </a:solidFill>
                <a:latin typeface="Calibri" pitchFamily="34" charset="0"/>
                <a:ea typeface="Times New Roman"/>
              </a:rPr>
              <a:t>2. Сформированы </a:t>
            </a:r>
            <a:r>
              <a:rPr lang="ru-RU" sz="2000" dirty="0">
                <a:solidFill>
                  <a:prstClr val="black"/>
                </a:solidFill>
                <a:latin typeface="Calibri" pitchFamily="34" charset="0"/>
                <a:ea typeface="Times New Roman"/>
              </a:rPr>
              <a:t>экологически обоснованное бережное отношение к природе.</a:t>
            </a:r>
          </a:p>
          <a:p>
            <a:pPr marL="0" indent="0">
              <a:spcBef>
                <a:spcPts val="1400"/>
              </a:spcBef>
              <a:buNone/>
            </a:pPr>
            <a:r>
              <a:rPr lang="ru-RU" sz="2000" dirty="0" smtClean="0">
                <a:solidFill>
                  <a:prstClr val="black"/>
                </a:solidFill>
                <a:latin typeface="Calibri" pitchFamily="34" charset="0"/>
                <a:ea typeface="Times New Roman"/>
              </a:rPr>
              <a:t>3. </a:t>
            </a:r>
            <a:r>
              <a:rPr lang="ru-RU" sz="2000" dirty="0" smtClean="0">
                <a:solidFill>
                  <a:prstClr val="black"/>
                </a:solidFill>
                <a:latin typeface="Calibri" pitchFamily="34" charset="0"/>
                <a:ea typeface="Times New Roman"/>
              </a:rPr>
              <a:t>Сформированы</a:t>
            </a:r>
          </a:p>
          <a:p>
            <a:pPr>
              <a:spcBef>
                <a:spcPts val="0"/>
              </a:spcBef>
            </a:pPr>
            <a:r>
              <a:rPr lang="ru-RU" sz="2000" dirty="0" smtClean="0">
                <a:solidFill>
                  <a:prstClr val="black"/>
                </a:solidFill>
                <a:latin typeface="Calibri" pitchFamily="34" charset="0"/>
                <a:ea typeface="Times New Roman"/>
              </a:rPr>
              <a:t>инициативность,</a:t>
            </a:r>
          </a:p>
          <a:p>
            <a:pPr>
              <a:spcBef>
                <a:spcPts val="0"/>
              </a:spcBef>
            </a:pPr>
            <a:r>
              <a:rPr lang="ru-RU" sz="2000" dirty="0" smtClean="0">
                <a:solidFill>
                  <a:prstClr val="black"/>
                </a:solidFill>
                <a:latin typeface="Calibri" pitchFamily="34" charset="0"/>
                <a:ea typeface="Times New Roman"/>
              </a:rPr>
              <a:t>самостоятельность,</a:t>
            </a:r>
          </a:p>
          <a:p>
            <a:pPr>
              <a:spcBef>
                <a:spcPts val="0"/>
              </a:spcBef>
            </a:pPr>
            <a:r>
              <a:rPr lang="ru-RU" sz="2000" dirty="0" smtClean="0">
                <a:solidFill>
                  <a:prstClr val="black"/>
                </a:solidFill>
                <a:latin typeface="Calibri" pitchFamily="34" charset="0"/>
                <a:ea typeface="Times New Roman"/>
              </a:rPr>
              <a:t>ответственность</a:t>
            </a:r>
            <a:r>
              <a:rPr lang="ru-RU" sz="2000" dirty="0">
                <a:solidFill>
                  <a:prstClr val="black"/>
                </a:solidFill>
                <a:latin typeface="Calibri" pitchFamily="34" charset="0"/>
                <a:ea typeface="Times New Roman"/>
              </a:rPr>
              <a:t>.  </a:t>
            </a:r>
          </a:p>
          <a:p>
            <a:endParaRPr lang="ru-RU" sz="2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28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endParaRPr lang="ru-RU" i="1" dirty="0" smtClean="0">
              <a:effectLst/>
              <a:latin typeface="Calibri" pitchFamily="34" charset="0"/>
              <a:ea typeface="Times New Roman"/>
            </a:endParaRPr>
          </a:p>
          <a:p>
            <a:r>
              <a:rPr lang="ru-RU" sz="4400" i="1" dirty="0" smtClean="0">
                <a:effectLst/>
                <a:latin typeface="Calibri" pitchFamily="34" charset="0"/>
                <a:ea typeface="Times New Roman"/>
              </a:rPr>
              <a:t>Развивающие</a:t>
            </a:r>
            <a:endParaRPr lang="ru-RU" sz="4400" dirty="0" smtClean="0">
              <a:effectLst/>
              <a:latin typeface="Calibri" pitchFamily="34" charset="0"/>
              <a:ea typeface="Times New Roman"/>
            </a:endParaRPr>
          </a:p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57200" y="2060848"/>
            <a:ext cx="4040188" cy="3951288"/>
          </a:xfrm>
        </p:spPr>
        <p:txBody>
          <a:bodyPr>
            <a:noAutofit/>
          </a:bodyPr>
          <a:lstStyle/>
          <a:p>
            <a:pPr marL="0" lvl="0" indent="0">
              <a:buNone/>
              <a:tabLst>
                <a:tab pos="466090" algn="l"/>
              </a:tabLst>
            </a:pPr>
            <a:r>
              <a:rPr lang="ru-RU" sz="2000" dirty="0" smtClean="0">
                <a:effectLst/>
                <a:latin typeface="Calibri" pitchFamily="34" charset="0"/>
                <a:ea typeface="Times New Roman"/>
              </a:rPr>
              <a:t>1.Развивать творческие способности</a:t>
            </a:r>
            <a:r>
              <a:rPr lang="ru-RU" sz="2000" dirty="0" smtClean="0">
                <a:effectLst/>
                <a:latin typeface="Calibri" pitchFamily="34" charset="0"/>
                <a:ea typeface="Times New Roman"/>
              </a:rPr>
              <a:t>.</a:t>
            </a:r>
          </a:p>
          <a:p>
            <a:pPr marL="0" lvl="0" indent="0">
              <a:buNone/>
              <a:tabLst>
                <a:tab pos="466090" algn="l"/>
              </a:tabLst>
            </a:pPr>
            <a:endParaRPr lang="ru-RU" sz="1400" dirty="0" smtClean="0">
              <a:effectLst/>
              <a:latin typeface="Calibri" pitchFamily="34" charset="0"/>
              <a:ea typeface="Times New Roman"/>
            </a:endParaRPr>
          </a:p>
          <a:p>
            <a:pPr marL="0" lvl="0" indent="0">
              <a:buNone/>
              <a:tabLst>
                <a:tab pos="466090" algn="l"/>
              </a:tabLst>
            </a:pPr>
            <a:r>
              <a:rPr lang="ru-RU" sz="2000" dirty="0" smtClean="0">
                <a:effectLst/>
                <a:latin typeface="Calibri" pitchFamily="34" charset="0"/>
                <a:ea typeface="Times New Roman"/>
              </a:rPr>
              <a:t>2.Развивать способности к  исследовательской деятельности</a:t>
            </a:r>
            <a:r>
              <a:rPr lang="ru-RU" sz="2000" dirty="0" smtClean="0">
                <a:effectLst/>
                <a:latin typeface="Calibri" pitchFamily="34" charset="0"/>
                <a:ea typeface="Times New Roman"/>
              </a:rPr>
              <a:t>.</a:t>
            </a:r>
          </a:p>
          <a:p>
            <a:pPr marL="0" lvl="0" indent="0">
              <a:buNone/>
              <a:tabLst>
                <a:tab pos="466090" algn="l"/>
              </a:tabLst>
            </a:pPr>
            <a:endParaRPr lang="ru-RU" sz="1200" dirty="0" smtClean="0">
              <a:effectLst/>
              <a:latin typeface="Calibri" pitchFamily="34" charset="0"/>
              <a:ea typeface="Times New Roman"/>
            </a:endParaRPr>
          </a:p>
          <a:p>
            <a:pPr marL="0" lvl="0" indent="0">
              <a:buNone/>
              <a:tabLst>
                <a:tab pos="466090" algn="l"/>
              </a:tabLst>
            </a:pPr>
            <a:r>
              <a:rPr lang="ru-RU" sz="2000" dirty="0" smtClean="0">
                <a:effectLst/>
                <a:latin typeface="Calibri" pitchFamily="34" charset="0"/>
                <a:ea typeface="Times New Roman"/>
              </a:rPr>
              <a:t>3.Развивать умение рассказывать, </a:t>
            </a:r>
            <a:r>
              <a:rPr lang="ru-RU" sz="2000" dirty="0" smtClean="0">
                <a:effectLst/>
                <a:latin typeface="Calibri" pitchFamily="34" charset="0"/>
                <a:ea typeface="Times New Roman"/>
              </a:rPr>
              <a:t>сообщать</a:t>
            </a:r>
            <a:r>
              <a:rPr lang="ru-RU" sz="2000" dirty="0" smtClean="0">
                <a:latin typeface="Calibri" pitchFamily="34" charset="0"/>
                <a:ea typeface="Times New Roman"/>
              </a:rPr>
              <a:t>.</a:t>
            </a:r>
          </a:p>
          <a:p>
            <a:pPr marL="0" lvl="0" indent="0">
              <a:buNone/>
              <a:tabLst>
                <a:tab pos="466090" algn="l"/>
              </a:tabLst>
            </a:pPr>
            <a:endParaRPr lang="ru-RU" sz="1200" dirty="0" smtClean="0">
              <a:effectLst/>
              <a:latin typeface="Calibri" pitchFamily="34" charset="0"/>
              <a:ea typeface="Times New Roman"/>
            </a:endParaRPr>
          </a:p>
          <a:p>
            <a:pPr marL="0" indent="0">
              <a:buNone/>
            </a:pPr>
            <a:r>
              <a:rPr lang="ru-RU" sz="2000" dirty="0" smtClean="0">
                <a:latin typeface="Calibri" pitchFamily="34" charset="0"/>
                <a:ea typeface="Times New Roman"/>
              </a:rPr>
              <a:t>4.</a:t>
            </a:r>
            <a:r>
              <a:rPr lang="ru-RU" sz="2000" dirty="0" smtClean="0">
                <a:effectLst/>
                <a:latin typeface="Calibri" pitchFamily="34" charset="0"/>
                <a:ea typeface="Times New Roman"/>
              </a:rPr>
              <a:t>Развивать коммуникативные способности, умение работать в коллективе</a:t>
            </a:r>
            <a:endParaRPr lang="ru-RU" sz="2000" dirty="0">
              <a:latin typeface="Calibri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5025" y="1412776"/>
            <a:ext cx="4041775" cy="762099"/>
          </a:xfrm>
        </p:spPr>
        <p:txBody>
          <a:bodyPr>
            <a:normAutofit fontScale="47500" lnSpcReduction="20000"/>
          </a:bodyPr>
          <a:lstStyle/>
          <a:p>
            <a:pPr lvl="0" algn="just"/>
            <a:endParaRPr lang="ru-RU" sz="2200" b="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endParaRPr lang="ru-RU" i="1" dirty="0" smtClean="0">
              <a:solidFill>
                <a:prstClr val="black"/>
              </a:solidFill>
              <a:ea typeface="Times New Roman"/>
            </a:endParaRPr>
          </a:p>
          <a:p>
            <a:r>
              <a:rPr lang="ru-RU" sz="5100" i="1" dirty="0" err="1" smtClean="0">
                <a:solidFill>
                  <a:prstClr val="black"/>
                </a:solidFill>
                <a:ea typeface="Times New Roman"/>
              </a:rPr>
              <a:t>Метапредметные</a:t>
            </a:r>
            <a:endParaRPr lang="ru-RU" sz="5100" dirty="0">
              <a:solidFill>
                <a:prstClr val="black"/>
              </a:solidFill>
              <a:ea typeface="Times New Roman"/>
            </a:endParaRPr>
          </a:p>
          <a:p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638683" y="2037919"/>
            <a:ext cx="4041775" cy="3951288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ru-RU" sz="2000" dirty="0" smtClean="0">
                <a:solidFill>
                  <a:prstClr val="black"/>
                </a:solidFill>
                <a:ea typeface="Times New Roman"/>
              </a:rPr>
              <a:t>1. Сформирована </a:t>
            </a:r>
            <a:r>
              <a:rPr lang="ru-RU" sz="2000" dirty="0">
                <a:solidFill>
                  <a:prstClr val="black"/>
                </a:solidFill>
                <a:ea typeface="Times New Roman"/>
              </a:rPr>
              <a:t>потребность </a:t>
            </a:r>
            <a:r>
              <a:rPr lang="ru-RU" sz="2000" dirty="0" smtClean="0">
                <a:solidFill>
                  <a:prstClr val="black"/>
                </a:solidFill>
                <a:ea typeface="Times New Roman"/>
              </a:rPr>
              <a:t/>
            </a:r>
            <a:br>
              <a:rPr lang="ru-RU" sz="2000" dirty="0" smtClean="0">
                <a:solidFill>
                  <a:prstClr val="black"/>
                </a:solidFill>
                <a:ea typeface="Times New Roman"/>
              </a:rPr>
            </a:br>
            <a:r>
              <a:rPr lang="ru-RU" sz="2000" dirty="0" smtClean="0">
                <a:solidFill>
                  <a:prstClr val="black"/>
                </a:solidFill>
                <a:ea typeface="Times New Roman"/>
              </a:rPr>
              <a:t>в  </a:t>
            </a:r>
            <a:r>
              <a:rPr lang="ru-RU" sz="2000" dirty="0">
                <a:solidFill>
                  <a:prstClr val="black"/>
                </a:solidFill>
                <a:ea typeface="Times New Roman"/>
              </a:rPr>
              <a:t>творческой и исследовательской </a:t>
            </a:r>
            <a:r>
              <a:rPr lang="ru-RU" sz="2000" dirty="0" smtClean="0">
                <a:solidFill>
                  <a:prstClr val="black"/>
                </a:solidFill>
                <a:ea typeface="Times New Roman"/>
              </a:rPr>
              <a:t>деятельности.</a:t>
            </a:r>
            <a:endParaRPr lang="ru-RU" sz="1100" dirty="0">
              <a:solidFill>
                <a:prstClr val="black"/>
              </a:solidFill>
              <a:ea typeface="Times New Roman"/>
            </a:endParaRPr>
          </a:p>
          <a:p>
            <a:pPr marL="0" lvl="0" indent="0">
              <a:spcBef>
                <a:spcPts val="0"/>
              </a:spcBef>
              <a:buNone/>
            </a:pPr>
            <a:endParaRPr lang="ru-RU" sz="1200" dirty="0" smtClean="0">
              <a:solidFill>
                <a:prstClr val="black"/>
              </a:solidFill>
              <a:ea typeface="Times New Roman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sz="2000" dirty="0" smtClean="0">
                <a:solidFill>
                  <a:prstClr val="black"/>
                </a:solidFill>
                <a:ea typeface="Times New Roman"/>
              </a:rPr>
              <a:t>2</a:t>
            </a:r>
            <a:r>
              <a:rPr lang="ru-RU" sz="2000" dirty="0" smtClean="0">
                <a:solidFill>
                  <a:prstClr val="black"/>
                </a:solidFill>
                <a:ea typeface="Times New Roman"/>
              </a:rPr>
              <a:t>. Сформированы </a:t>
            </a:r>
            <a:r>
              <a:rPr lang="ru-RU" sz="2000" dirty="0">
                <a:solidFill>
                  <a:prstClr val="black"/>
                </a:solidFill>
                <a:ea typeface="Times New Roman"/>
              </a:rPr>
              <a:t>умения рассказывать, сообщать. </a:t>
            </a:r>
            <a:endParaRPr lang="ru-RU" sz="2000" dirty="0" smtClean="0">
              <a:solidFill>
                <a:prstClr val="black"/>
              </a:solidFill>
              <a:ea typeface="Times New Roman"/>
            </a:endParaRPr>
          </a:p>
          <a:p>
            <a:pPr marL="0" lvl="0" indent="0">
              <a:spcBef>
                <a:spcPts val="0"/>
              </a:spcBef>
              <a:buNone/>
            </a:pPr>
            <a:endParaRPr lang="ru-RU" sz="1200" dirty="0" smtClean="0">
              <a:solidFill>
                <a:prstClr val="black"/>
              </a:solidFill>
              <a:ea typeface="Times New Roman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sz="2000" dirty="0" smtClean="0">
                <a:solidFill>
                  <a:prstClr val="black"/>
                </a:solidFill>
                <a:ea typeface="Times New Roman"/>
              </a:rPr>
              <a:t>3</a:t>
            </a:r>
            <a:r>
              <a:rPr lang="ru-RU" sz="2000" dirty="0" smtClean="0">
                <a:solidFill>
                  <a:prstClr val="black"/>
                </a:solidFill>
                <a:ea typeface="Times New Roman"/>
              </a:rPr>
              <a:t>. Сформированы </a:t>
            </a:r>
            <a:r>
              <a:rPr lang="ru-RU" sz="2000" dirty="0">
                <a:solidFill>
                  <a:prstClr val="black"/>
                </a:solidFill>
                <a:ea typeface="Times New Roman"/>
              </a:rPr>
              <a:t>коммуникативные способности, умение работать в коллективе.</a:t>
            </a:r>
          </a:p>
          <a:p>
            <a:pPr marL="0" lvl="0" indent="0" algn="just">
              <a:spcBef>
                <a:spcPts val="0"/>
              </a:spcBef>
              <a:buNone/>
              <a:tabLst>
                <a:tab pos="466090" algn="l"/>
              </a:tabLst>
            </a:pPr>
            <a:endParaRPr lang="ru-RU" sz="2000" dirty="0" smtClean="0">
              <a:effectLst/>
              <a:ea typeface="Times New Roman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450295" y="356272"/>
            <a:ext cx="85819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3600" dirty="0" smtClean="0">
                <a:solidFill>
                  <a:srgbClr val="002060"/>
                </a:solidFill>
              </a:rPr>
              <a:t> Задачи                  Планируемые результаты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950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809106" y="1124744"/>
            <a:ext cx="4040188" cy="648072"/>
          </a:xfrm>
        </p:spPr>
        <p:txBody>
          <a:bodyPr>
            <a:normAutofit fontScale="25000" lnSpcReduction="20000"/>
          </a:bodyPr>
          <a:lstStyle/>
          <a:p>
            <a:pPr lvl="0"/>
            <a:endParaRPr lang="ru-RU" i="1" dirty="0" smtClean="0">
              <a:solidFill>
                <a:prstClr val="black"/>
              </a:solidFill>
              <a:latin typeface="Calibri" pitchFamily="34" charset="0"/>
              <a:ea typeface="Times New Roman"/>
            </a:endParaRPr>
          </a:p>
          <a:p>
            <a:pPr lvl="0"/>
            <a:endParaRPr lang="ru-RU" i="1" dirty="0" smtClean="0">
              <a:solidFill>
                <a:prstClr val="black"/>
              </a:solidFill>
              <a:latin typeface="Calibri" pitchFamily="34" charset="0"/>
              <a:ea typeface="Times New Roman"/>
            </a:endParaRPr>
          </a:p>
          <a:p>
            <a:pPr lvl="0"/>
            <a:endParaRPr lang="ru-RU" i="1" dirty="0">
              <a:solidFill>
                <a:prstClr val="black"/>
              </a:solidFill>
              <a:latin typeface="Calibri" pitchFamily="34" charset="0"/>
              <a:ea typeface="Times New Roman"/>
            </a:endParaRPr>
          </a:p>
          <a:p>
            <a:pPr lvl="0"/>
            <a:endParaRPr lang="ru-RU" sz="16000" i="1" dirty="0" smtClean="0">
              <a:solidFill>
                <a:prstClr val="black"/>
              </a:solidFill>
              <a:latin typeface="Calibri" pitchFamily="34" charset="0"/>
              <a:ea typeface="Times New Roman"/>
            </a:endParaRPr>
          </a:p>
          <a:p>
            <a:pPr lvl="0"/>
            <a:endParaRPr lang="ru-RU" sz="16000" i="1" dirty="0">
              <a:solidFill>
                <a:prstClr val="black"/>
              </a:solidFill>
              <a:latin typeface="Calibri" pitchFamily="34" charset="0"/>
              <a:ea typeface="Times New Roman"/>
            </a:endParaRPr>
          </a:p>
          <a:p>
            <a:pPr lvl="0"/>
            <a:r>
              <a:rPr lang="ru-RU" sz="9600" i="1" dirty="0" smtClean="0">
                <a:solidFill>
                  <a:prstClr val="black"/>
                </a:solidFill>
                <a:latin typeface="Calibri" pitchFamily="34" charset="0"/>
                <a:ea typeface="Times New Roman"/>
              </a:rPr>
              <a:t>Обучающие</a:t>
            </a:r>
          </a:p>
          <a:p>
            <a:pPr lvl="0"/>
            <a:endParaRPr lang="ru-RU" dirty="0">
              <a:solidFill>
                <a:prstClr val="black"/>
              </a:solidFill>
              <a:latin typeface="Calibri" pitchFamily="34" charset="0"/>
              <a:ea typeface="Times New Roman"/>
            </a:endParaRP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81454" y="1371700"/>
            <a:ext cx="4040188" cy="4497363"/>
          </a:xfrm>
        </p:spPr>
        <p:txBody>
          <a:bodyPr/>
          <a:lstStyle/>
          <a:p>
            <a:pPr marL="0" lvl="0" indent="0" algn="just">
              <a:buNone/>
            </a:pPr>
            <a:endParaRPr lang="ru-RU" sz="1600" dirty="0" smtClean="0">
              <a:solidFill>
                <a:prstClr val="black"/>
              </a:solidFill>
              <a:latin typeface="Calibri" pitchFamily="34" charset="0"/>
              <a:ea typeface="Times New Roman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sz="1600" dirty="0" smtClean="0">
                <a:solidFill>
                  <a:prstClr val="black"/>
                </a:solidFill>
                <a:latin typeface="Calibri" pitchFamily="34" charset="0"/>
                <a:ea typeface="Times New Roman"/>
              </a:rPr>
              <a:t>1</a:t>
            </a:r>
            <a:r>
              <a:rPr lang="ru-RU" sz="1600" dirty="0">
                <a:solidFill>
                  <a:prstClr val="black"/>
                </a:solidFill>
                <a:latin typeface="Calibri" pitchFamily="34" charset="0"/>
                <a:ea typeface="Times New Roman"/>
              </a:rPr>
              <a:t>.  </a:t>
            </a:r>
            <a:r>
              <a:rPr lang="ru-RU" sz="1800" dirty="0">
                <a:solidFill>
                  <a:prstClr val="black"/>
                </a:solidFill>
                <a:latin typeface="Calibri" pitchFamily="34" charset="0"/>
                <a:ea typeface="Times New Roman"/>
              </a:rPr>
              <a:t>Дать учащимся знания</a:t>
            </a:r>
            <a:r>
              <a:rPr lang="ru-RU" sz="1800" dirty="0">
                <a:solidFill>
                  <a:srgbClr val="FF0000"/>
                </a:solidFill>
                <a:latin typeface="Calibri" pitchFamily="34" charset="0"/>
                <a:ea typeface="Times New Roman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Calibri" pitchFamily="34" charset="0"/>
                <a:ea typeface="Times New Roman"/>
              </a:rPr>
              <a:t>о мире живой природы.</a:t>
            </a:r>
          </a:p>
          <a:p>
            <a:pPr marL="0" lvl="0" indent="0">
              <a:spcBef>
                <a:spcPts val="0"/>
              </a:spcBef>
              <a:buNone/>
              <a:tabLst>
                <a:tab pos="466090" algn="l"/>
              </a:tabLst>
            </a:pPr>
            <a:r>
              <a:rPr lang="ru-RU" sz="1800" dirty="0">
                <a:solidFill>
                  <a:prstClr val="black"/>
                </a:solidFill>
                <a:latin typeface="Calibri" pitchFamily="34" charset="0"/>
                <a:ea typeface="Times New Roman"/>
              </a:rPr>
              <a:t>2.  Формировать практические умения ухода и наблюдения за животными.</a:t>
            </a:r>
          </a:p>
          <a:p>
            <a:pPr marL="0" lvl="0" indent="0">
              <a:spcBef>
                <a:spcPts val="0"/>
              </a:spcBef>
              <a:buNone/>
              <a:tabLst>
                <a:tab pos="466090" algn="l"/>
              </a:tabLst>
            </a:pPr>
            <a:r>
              <a:rPr lang="ru-RU" sz="1800" dirty="0">
                <a:solidFill>
                  <a:prstClr val="black"/>
                </a:solidFill>
                <a:latin typeface="Calibri" pitchFamily="34" charset="0"/>
                <a:ea typeface="Times New Roman"/>
              </a:rPr>
              <a:t>3. Научить передавать знания о животных в виде сообщений, мини-экскурсий. </a:t>
            </a:r>
          </a:p>
          <a:p>
            <a:pPr marL="0" lvl="0" indent="0">
              <a:spcBef>
                <a:spcPts val="0"/>
              </a:spcBef>
              <a:buNone/>
              <a:tabLst>
                <a:tab pos="466090" algn="l"/>
              </a:tabLst>
            </a:pPr>
            <a:r>
              <a:rPr lang="ru-RU" sz="1800" dirty="0">
                <a:solidFill>
                  <a:prstClr val="black"/>
                </a:solidFill>
                <a:latin typeface="Calibri" pitchFamily="34" charset="0"/>
                <a:ea typeface="Times New Roman"/>
              </a:rPr>
              <a:t>4. Научить элементам  туристской подготовки для совершения походов в природу.</a:t>
            </a:r>
          </a:p>
          <a:p>
            <a:pPr marL="0" lvl="0" indent="0">
              <a:spcBef>
                <a:spcPts val="0"/>
              </a:spcBef>
              <a:buNone/>
              <a:tabLst>
                <a:tab pos="466090" algn="l"/>
              </a:tabLst>
            </a:pPr>
            <a:r>
              <a:rPr lang="ru-RU" sz="1800" dirty="0">
                <a:solidFill>
                  <a:prstClr val="black"/>
                </a:solidFill>
                <a:latin typeface="Calibri" pitchFamily="34" charset="0"/>
                <a:ea typeface="Times New Roman"/>
              </a:rPr>
              <a:t>5. Научить составлять и проводить игры, викторины с использованием знаний о животных. </a:t>
            </a:r>
          </a:p>
          <a:p>
            <a:pPr marL="0" lvl="0" indent="0">
              <a:spcBef>
                <a:spcPts val="1400"/>
              </a:spcBef>
              <a:buNone/>
            </a:pPr>
            <a:endParaRPr lang="ru-RU" sz="1600" i="1" dirty="0">
              <a:solidFill>
                <a:prstClr val="black"/>
              </a:solidFill>
              <a:latin typeface="Calibri" pitchFamily="34" charset="0"/>
              <a:ea typeface="Times New Roman"/>
            </a:endParaRP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5221090" y="1106490"/>
            <a:ext cx="4031431" cy="936103"/>
          </a:xfrm>
        </p:spPr>
        <p:txBody>
          <a:bodyPr>
            <a:normAutofit/>
          </a:bodyPr>
          <a:lstStyle/>
          <a:p>
            <a:pPr lvl="0"/>
            <a:r>
              <a:rPr lang="ru-RU" i="1" dirty="0" smtClean="0">
                <a:solidFill>
                  <a:prstClr val="black"/>
                </a:solidFill>
                <a:latin typeface="Calibri" pitchFamily="34" charset="0"/>
                <a:ea typeface="Times New Roman"/>
              </a:rPr>
              <a:t>Предметные</a:t>
            </a:r>
            <a:endParaRPr lang="ru-RU" dirty="0">
              <a:solidFill>
                <a:prstClr val="black"/>
              </a:solidFill>
              <a:latin typeface="Calibri" pitchFamily="34" charset="0"/>
              <a:ea typeface="Times New Roman"/>
            </a:endParaRPr>
          </a:p>
          <a:p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716016" y="1448780"/>
            <a:ext cx="4248472" cy="4209331"/>
          </a:xfrm>
        </p:spPr>
        <p:txBody>
          <a:bodyPr>
            <a:normAutofit fontScale="92500" lnSpcReduction="10000"/>
          </a:bodyPr>
          <a:lstStyle/>
          <a:p>
            <a:pPr marL="0" lvl="0" indent="0">
              <a:spcBef>
                <a:spcPts val="0"/>
              </a:spcBef>
              <a:buNone/>
            </a:pPr>
            <a:endParaRPr lang="ru-RU" sz="1600" i="1" dirty="0">
              <a:solidFill>
                <a:prstClr val="black"/>
              </a:solidFill>
              <a:latin typeface="Calibri" pitchFamily="34" charset="0"/>
              <a:ea typeface="Times New Roman"/>
            </a:endParaRP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900" dirty="0" smtClean="0">
                <a:solidFill>
                  <a:prstClr val="black"/>
                </a:solidFill>
                <a:latin typeface="Calibri" pitchFamily="34" charset="0"/>
                <a:ea typeface="Times New Roman"/>
              </a:rPr>
              <a:t>1</a:t>
            </a:r>
            <a:r>
              <a:rPr lang="ru-RU" sz="1900" dirty="0" smtClean="0">
                <a:solidFill>
                  <a:prstClr val="black"/>
                </a:solidFill>
                <a:latin typeface="Calibri" pitchFamily="34" charset="0"/>
                <a:ea typeface="Times New Roman"/>
              </a:rPr>
              <a:t>. Сформированы </a:t>
            </a:r>
            <a:r>
              <a:rPr lang="ru-RU" sz="1900" dirty="0">
                <a:solidFill>
                  <a:prstClr val="black"/>
                </a:solidFill>
                <a:latin typeface="Calibri" pitchFamily="34" charset="0"/>
                <a:ea typeface="Times New Roman"/>
              </a:rPr>
              <a:t>у учащихся  знания </a:t>
            </a:r>
            <a:r>
              <a:rPr lang="ru-RU" sz="1900" dirty="0" smtClean="0">
                <a:solidFill>
                  <a:prstClr val="black"/>
                </a:solidFill>
                <a:latin typeface="Calibri" pitchFamily="34" charset="0"/>
                <a:ea typeface="Times New Roman"/>
              </a:rPr>
              <a:t/>
            </a:r>
            <a:br>
              <a:rPr lang="ru-RU" sz="1900" dirty="0" smtClean="0">
                <a:solidFill>
                  <a:prstClr val="black"/>
                </a:solidFill>
                <a:latin typeface="Calibri" pitchFamily="34" charset="0"/>
                <a:ea typeface="Times New Roman"/>
              </a:rPr>
            </a:br>
            <a:r>
              <a:rPr lang="ru-RU" sz="1900" dirty="0" smtClean="0">
                <a:solidFill>
                  <a:prstClr val="black"/>
                </a:solidFill>
                <a:latin typeface="Calibri" pitchFamily="34" charset="0"/>
                <a:ea typeface="Times New Roman"/>
              </a:rPr>
              <a:t>о </a:t>
            </a:r>
            <a:r>
              <a:rPr lang="ru-RU" sz="1900" dirty="0">
                <a:solidFill>
                  <a:prstClr val="black"/>
                </a:solidFill>
                <a:latin typeface="Calibri" pitchFamily="34" charset="0"/>
                <a:ea typeface="Times New Roman"/>
              </a:rPr>
              <a:t>мире живой природы.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900" dirty="0">
                <a:solidFill>
                  <a:prstClr val="black"/>
                </a:solidFill>
                <a:latin typeface="Calibri" pitchFamily="34" charset="0"/>
                <a:ea typeface="Times New Roman"/>
              </a:rPr>
              <a:t>2.Сформированы у учащихся  практические умения ухода </a:t>
            </a:r>
            <a:r>
              <a:rPr lang="ru-RU" sz="1900" dirty="0" smtClean="0">
                <a:solidFill>
                  <a:prstClr val="black"/>
                </a:solidFill>
                <a:latin typeface="Calibri" pitchFamily="34" charset="0"/>
                <a:ea typeface="Times New Roman"/>
              </a:rPr>
              <a:t/>
            </a:r>
            <a:br>
              <a:rPr lang="ru-RU" sz="1900" dirty="0" smtClean="0">
                <a:solidFill>
                  <a:prstClr val="black"/>
                </a:solidFill>
                <a:latin typeface="Calibri" pitchFamily="34" charset="0"/>
                <a:ea typeface="Times New Roman"/>
              </a:rPr>
            </a:br>
            <a:r>
              <a:rPr lang="ru-RU" sz="1900" dirty="0" smtClean="0">
                <a:solidFill>
                  <a:prstClr val="black"/>
                </a:solidFill>
                <a:latin typeface="Calibri" pitchFamily="34" charset="0"/>
                <a:ea typeface="Times New Roman"/>
              </a:rPr>
              <a:t>и </a:t>
            </a:r>
            <a:r>
              <a:rPr lang="ru-RU" sz="1900" dirty="0">
                <a:solidFill>
                  <a:prstClr val="black"/>
                </a:solidFill>
                <a:latin typeface="Calibri" pitchFamily="34" charset="0"/>
                <a:ea typeface="Times New Roman"/>
              </a:rPr>
              <a:t>наблюдения за животными.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900" dirty="0">
                <a:solidFill>
                  <a:prstClr val="black"/>
                </a:solidFill>
                <a:latin typeface="Calibri" pitchFamily="34" charset="0"/>
                <a:ea typeface="Times New Roman"/>
              </a:rPr>
              <a:t>3.Сформированы практические умения передавать знания о животных в виде сообщений, мини-экскурсий. 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900" dirty="0">
                <a:solidFill>
                  <a:prstClr val="black"/>
                </a:solidFill>
                <a:latin typeface="Calibri" pitchFamily="34" charset="0"/>
                <a:ea typeface="Times New Roman"/>
              </a:rPr>
              <a:t>4.Сформированы навыки юного туриста для совершения походов в природу.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900" dirty="0">
                <a:solidFill>
                  <a:prstClr val="black"/>
                </a:solidFill>
                <a:latin typeface="Calibri" pitchFamily="34" charset="0"/>
                <a:ea typeface="Times New Roman"/>
              </a:rPr>
              <a:t>5.Сформированы </a:t>
            </a:r>
            <a:r>
              <a:rPr lang="ru-RU" sz="1900" dirty="0" smtClean="0">
                <a:solidFill>
                  <a:prstClr val="black"/>
                </a:solidFill>
                <a:latin typeface="Calibri" pitchFamily="34" charset="0"/>
                <a:ea typeface="Times New Roman"/>
              </a:rPr>
              <a:t>навыки:  </a:t>
            </a:r>
            <a:r>
              <a:rPr lang="ru-RU" sz="1900" dirty="0">
                <a:solidFill>
                  <a:prstClr val="black"/>
                </a:solidFill>
                <a:latin typeface="Calibri" pitchFamily="34" charset="0"/>
                <a:ea typeface="Times New Roman"/>
              </a:rPr>
              <a:t>проводить игры, викторины с использованием знаний о животных</a:t>
            </a:r>
            <a:endParaRPr lang="ru-RU" sz="1900" dirty="0">
              <a:solidFill>
                <a:prstClr val="black"/>
              </a:solidFill>
              <a:latin typeface="Calibri" pitchFamily="34" charset="0"/>
            </a:endParaRPr>
          </a:p>
          <a:p>
            <a:endParaRPr lang="ru-RU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446067" y="260068"/>
            <a:ext cx="8806454" cy="69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3600" dirty="0" smtClean="0">
                <a:solidFill>
                  <a:srgbClr val="002060"/>
                </a:solidFill>
              </a:rPr>
              <a:t> Задачи                   Планируемые результаты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802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 isContent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3028</TotalTime>
  <Words>337</Words>
  <Application>Microsoft Office PowerPoint</Application>
  <PresentationFormat>Экран (4:3)</PresentationFormat>
  <Paragraphs>109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</vt:lpstr>
      <vt:lpstr>Tahoma</vt:lpstr>
      <vt:lpstr>Times New Roman</vt:lpstr>
      <vt:lpstr>1_Тема Office</vt:lpstr>
      <vt:lpstr>ГБУ ДО ДВОРЕЦ ДЕТСКОГО (ЮНОШЕСКОГО) ТВОРЧЕСТВА  ВЫБОРГСКОГО РАЙОНА САНКТ-ПЕТЕРБУРГА</vt:lpstr>
      <vt:lpstr> Нормативно-правовые документы  системы дополнительного образования </vt:lpstr>
      <vt:lpstr>Нормативно-правовые документы  системы дополнительного образования</vt:lpstr>
      <vt:lpstr>Целевая направленность программ</vt:lpstr>
      <vt:lpstr>Целеполагание</vt:lpstr>
      <vt:lpstr>Занимательная зоология</vt:lpstr>
      <vt:lpstr> Задачи               Планируемые результаты</vt:lpstr>
      <vt:lpstr>Презентация PowerPoint</vt:lpstr>
      <vt:lpstr>Презентация PowerPoint</vt:lpstr>
      <vt:lpstr>ГБУ ДО ДВОРЕЦ ДЕТСКОГО (ЮНОШЕСКОГО) ТВОРЧЕСТВА  ВЫБОРГСКОГО РАЙОНА САНКТ-ПЕТЕРБУРГА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МЕТОДИСТ</dc:creator>
  <cp:lastModifiedBy>Metod</cp:lastModifiedBy>
  <cp:revision>176</cp:revision>
  <dcterms:created xsi:type="dcterms:W3CDTF">2015-01-20T15:01:28Z</dcterms:created>
  <dcterms:modified xsi:type="dcterms:W3CDTF">2017-04-12T16:25:33Z</dcterms:modified>
</cp:coreProperties>
</file>