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99" r:id="rId2"/>
    <p:sldId id="301" r:id="rId3"/>
    <p:sldId id="297" r:id="rId4"/>
    <p:sldId id="300" r:id="rId5"/>
    <p:sldId id="273" r:id="rId6"/>
    <p:sldId id="287" r:id="rId7"/>
    <p:sldId id="288" r:id="rId8"/>
    <p:sldId id="284" r:id="rId9"/>
    <p:sldId id="285" r:id="rId10"/>
    <p:sldId id="280" r:id="rId11"/>
    <p:sldId id="281" r:id="rId12"/>
    <p:sldId id="275" r:id="rId13"/>
    <p:sldId id="282" r:id="rId14"/>
    <p:sldId id="286" r:id="rId15"/>
    <p:sldId id="270" r:id="rId16"/>
    <p:sldId id="290" r:id="rId17"/>
    <p:sldId id="292" r:id="rId18"/>
    <p:sldId id="293" r:id="rId19"/>
    <p:sldId id="29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FFFF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82" autoAdjust="0"/>
    <p:restoredTop sz="94660" autoAdjust="0"/>
  </p:normalViewPr>
  <p:slideViewPr>
    <p:cSldViewPr>
      <p:cViewPr varScale="1">
        <p:scale>
          <a:sx n="113" d="100"/>
          <a:sy n="113" d="100"/>
        </p:scale>
        <p:origin x="-15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86585-83CB-414C-BA3C-5CDB3E174973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22A19-42FA-4A3F-99F9-928D78D81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22A19-42FA-4A3F-99F9-928D78D8140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22A19-42FA-4A3F-99F9-928D78D8140A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22A19-42FA-4A3F-99F9-928D78D8140A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22A19-42FA-4A3F-99F9-928D78D8140A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22A19-42FA-4A3F-99F9-928D78D8140A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22A19-42FA-4A3F-99F9-928D78D8140A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22A19-42FA-4A3F-99F9-928D78D8140A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22A19-42FA-4A3F-99F9-928D78D8140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22A19-42FA-4A3F-99F9-928D78D8140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22A19-42FA-4A3F-99F9-928D78D8140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22A19-42FA-4A3F-99F9-928D78D8140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22A19-42FA-4A3F-99F9-928D78D8140A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22A19-42FA-4A3F-99F9-928D78D8140A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22A19-42FA-4A3F-99F9-928D78D8140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22A19-42FA-4A3F-99F9-928D78D8140A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22A19-42FA-4A3F-99F9-928D78D8140A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22A19-42FA-4A3F-99F9-928D78D8140A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22A19-42FA-4A3F-99F9-928D78D8140A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22A19-42FA-4A3F-99F9-928D78D8140A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87BB-8755-4304-98BA-BD4E2EBF55F6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41F7-812E-427D-B9AF-A1AF74D21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87BB-8755-4304-98BA-BD4E2EBF55F6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41F7-812E-427D-B9AF-A1AF74D21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87BB-8755-4304-98BA-BD4E2EBF55F6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41F7-812E-427D-B9AF-A1AF74D21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87BB-8755-4304-98BA-BD4E2EBF55F6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41F7-812E-427D-B9AF-A1AF74D21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87BB-8755-4304-98BA-BD4E2EBF55F6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41F7-812E-427D-B9AF-A1AF74D21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87BB-8755-4304-98BA-BD4E2EBF55F6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41F7-812E-427D-B9AF-A1AF74D21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87BB-8755-4304-98BA-BD4E2EBF55F6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41F7-812E-427D-B9AF-A1AF74D21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87BB-8755-4304-98BA-BD4E2EBF55F6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41F7-812E-427D-B9AF-A1AF74D21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87BB-8755-4304-98BA-BD4E2EBF55F6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41F7-812E-427D-B9AF-A1AF74D21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87BB-8755-4304-98BA-BD4E2EBF55F6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41F7-812E-427D-B9AF-A1AF74D21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87BB-8755-4304-98BA-BD4E2EBF55F6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41F7-812E-427D-B9AF-A1AF74D21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187BB-8755-4304-98BA-BD4E2EBF55F6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F41F7-812E-427D-B9AF-A1AF74D21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444208" y="5445224"/>
            <a:ext cx="2239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ПДО Порфирова Н.В.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628800"/>
            <a:ext cx="84969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Georgia" pitchFamily="18" charset="0"/>
              </a:rPr>
              <a:t>ОРИЕНТИРОВАНИЕ </a:t>
            </a:r>
            <a:b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Georgia" pitchFamily="18" charset="0"/>
              </a:rPr>
            </a:b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Georgia" pitchFamily="18" charset="0"/>
              </a:rPr>
              <a:t>НА </a:t>
            </a:r>
            <a:b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Georgia" pitchFamily="18" charset="0"/>
              </a:rPr>
            </a:b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Georgia" pitchFamily="18" charset="0"/>
              </a:rPr>
              <a:t>МЕСТНОСТИ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otka.by/img--i-26005-w-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00042"/>
            <a:ext cx="5181600" cy="3886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4572008"/>
            <a:ext cx="8358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</a:rPr>
              <a:t>Муравьи всегда строят муравейники с южной стороны, потому что она теплее.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</a:rPr>
              <a:t>Южная сторона муравейника более пологая, чем северная.</a:t>
            </a:r>
            <a:endParaRPr lang="ru-RU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6858016" y="6572272"/>
            <a:ext cx="285752" cy="285728"/>
          </a:xfrm>
          <a:prstGeom prst="actionButtonBackPrevious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7215206" y="6572272"/>
            <a:ext cx="285752" cy="285728"/>
          </a:xfrm>
          <a:prstGeom prst="actionButtonHom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572396" y="6570000"/>
            <a:ext cx="288000" cy="288000"/>
          </a:xfrm>
          <a:prstGeom prst="actionButtonForwardNex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www.lantorg.by/images/contacts/yandex-map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88" t="14888" r="21634" b="6249"/>
          <a:stretch>
            <a:fillRect/>
          </a:stretch>
        </p:blipFill>
        <p:spPr bwMode="auto">
          <a:xfrm>
            <a:off x="8286776" y="6072206"/>
            <a:ext cx="500066" cy="672708"/>
          </a:xfrm>
          <a:prstGeom prst="rect">
            <a:avLst/>
          </a:prstGeom>
          <a:noFill/>
        </p:spPr>
      </p:pic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8072462" y="6429396"/>
            <a:ext cx="9286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На оглавление</a:t>
            </a:r>
            <a:endParaRPr lang="ru-RU" sz="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amp;Tcy;&amp;iecy;&amp;mcy;&amp;ncy;&amp;acy;&amp;yacy; &amp;pcy;&amp;ocy;&amp;lcy;&amp;ocy;&amp;scy;&amp;acy; &amp;ncy;&amp;acy; &amp;kcy;&amp;ocy;&amp;rcy;&amp;iecy; &amp;bcy;&amp;iecy;&amp;rcy;&amp;iecy;&amp;zcy;&amp;ycy; &amp;chcy;&amp;iecy;&amp;tcy;&amp;kcy;&amp;ocy; &amp;ucy;&amp;kcy;&amp;acy;&amp;zhcy;&amp;iecy;&amp;tcy; &amp;ncy;&amp;acy; &amp;scy;&amp;iecy;&amp;vcy;&amp;iecy;&amp;rcy;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28604"/>
            <a:ext cx="3726180" cy="49682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429264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</a:rPr>
              <a:t>У берёзы кора с южной стороны белее и чище, чем с северной.</a:t>
            </a:r>
            <a:endParaRPr lang="ru-RU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6858016" y="6572272"/>
            <a:ext cx="285752" cy="285728"/>
          </a:xfrm>
          <a:prstGeom prst="actionButtonBackPrevious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7215206" y="6572272"/>
            <a:ext cx="285752" cy="285728"/>
          </a:xfrm>
          <a:prstGeom prst="actionButtonHom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572396" y="6570000"/>
            <a:ext cx="288000" cy="288000"/>
          </a:xfrm>
          <a:prstGeom prst="actionButtonForwardNex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www.lantorg.by/images/contacts/yandex-map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88" t="14888" r="21634" b="6249"/>
          <a:stretch>
            <a:fillRect/>
          </a:stretch>
        </p:blipFill>
        <p:spPr bwMode="auto">
          <a:xfrm>
            <a:off x="8286776" y="6072206"/>
            <a:ext cx="500066" cy="672708"/>
          </a:xfrm>
          <a:prstGeom prst="rect">
            <a:avLst/>
          </a:prstGeom>
          <a:noFill/>
        </p:spPr>
      </p:pic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8072462" y="6429396"/>
            <a:ext cx="9286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На оглавление</a:t>
            </a:r>
            <a:endParaRPr lang="ru-RU" sz="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isk.ru/i/post/34/34645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00042"/>
            <a:ext cx="5848350" cy="43910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143512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</a:rPr>
              <a:t>Снег весной быстрее тает на склонах, обращённых к югу.</a:t>
            </a:r>
            <a:endParaRPr lang="ru-RU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6858016" y="6572272"/>
            <a:ext cx="285752" cy="285728"/>
          </a:xfrm>
          <a:prstGeom prst="actionButtonBackPrevious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7215206" y="6572272"/>
            <a:ext cx="285752" cy="285728"/>
          </a:xfrm>
          <a:prstGeom prst="actionButtonHom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572396" y="6570000"/>
            <a:ext cx="288000" cy="288000"/>
          </a:xfrm>
          <a:prstGeom prst="actionButtonForwardNex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www.lantorg.by/images/contacts/yandex-map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88" t="14888" r="21634" b="6249"/>
          <a:stretch>
            <a:fillRect/>
          </a:stretch>
        </p:blipFill>
        <p:spPr bwMode="auto">
          <a:xfrm>
            <a:off x="8286776" y="6072206"/>
            <a:ext cx="500066" cy="672708"/>
          </a:xfrm>
          <a:prstGeom prst="rect">
            <a:avLst/>
          </a:prstGeom>
          <a:noFill/>
        </p:spPr>
      </p:pic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8072462" y="6429396"/>
            <a:ext cx="9286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На оглавление</a:t>
            </a:r>
            <a:endParaRPr lang="ru-RU" sz="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biodos.ru/biouserimages/34483/ad_100847_image.jpg"/>
          <p:cNvPicPr>
            <a:picLocks noChangeAspect="1" noChangeArrowheads="1"/>
          </p:cNvPicPr>
          <p:nvPr/>
        </p:nvPicPr>
        <p:blipFill>
          <a:blip r:embed="rId3" cstate="print"/>
          <a:srcRect l="4507" t="2381" r="2644" b="3571"/>
          <a:stretch>
            <a:fillRect/>
          </a:stretch>
        </p:blipFill>
        <p:spPr bwMode="auto">
          <a:xfrm>
            <a:off x="1714480" y="714356"/>
            <a:ext cx="5326661" cy="40848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214950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</a:rPr>
              <a:t>На стволах хвойных деревьев на освещённой , южной стороне иногда бывают натёки и сгустки смолы</a:t>
            </a:r>
            <a:endParaRPr lang="ru-RU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6858016" y="6572272"/>
            <a:ext cx="285752" cy="285728"/>
          </a:xfrm>
          <a:prstGeom prst="actionButtonBackPrevious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7215206" y="6572272"/>
            <a:ext cx="285752" cy="285728"/>
          </a:xfrm>
          <a:prstGeom prst="actionButtonHom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572396" y="6570000"/>
            <a:ext cx="288000" cy="288000"/>
          </a:xfrm>
          <a:prstGeom prst="actionButtonForwardNex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www.lantorg.by/images/contacts/yandex-map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88" t="14888" r="21634" b="6249"/>
          <a:stretch>
            <a:fillRect/>
          </a:stretch>
        </p:blipFill>
        <p:spPr bwMode="auto">
          <a:xfrm>
            <a:off x="8286776" y="6072206"/>
            <a:ext cx="500066" cy="672708"/>
          </a:xfrm>
          <a:prstGeom prst="rect">
            <a:avLst/>
          </a:prstGeom>
          <a:noFill/>
        </p:spPr>
      </p:pic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8072462" y="6429396"/>
            <a:ext cx="9286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На оглавление</a:t>
            </a:r>
            <a:endParaRPr lang="ru-RU" sz="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low.ru/a-zemlja2/3090-5.jpg"/>
          <p:cNvPicPr>
            <a:picLocks noChangeAspect="1" noChangeArrowheads="1"/>
          </p:cNvPicPr>
          <p:nvPr/>
        </p:nvPicPr>
        <p:blipFill>
          <a:blip r:embed="rId3" cstate="print"/>
          <a:srcRect l="823" t="52146" r="53278"/>
          <a:stretch>
            <a:fillRect/>
          </a:stretch>
        </p:blipFill>
        <p:spPr bwMode="auto">
          <a:xfrm>
            <a:off x="2500298" y="571480"/>
            <a:ext cx="3555796" cy="42542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072074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</a:rPr>
              <a:t>Годовые кольца на пнях деревьев расположены гуще с северной стороны.</a:t>
            </a:r>
            <a:endParaRPr lang="ru-RU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6858016" y="6572272"/>
            <a:ext cx="285752" cy="285728"/>
          </a:xfrm>
          <a:prstGeom prst="actionButtonBackPrevious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7215206" y="6572272"/>
            <a:ext cx="285752" cy="285728"/>
          </a:xfrm>
          <a:prstGeom prst="actionButtonHom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572396" y="6570000"/>
            <a:ext cx="288000" cy="288000"/>
          </a:xfrm>
          <a:prstGeom prst="actionButtonForwardNex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www.lantorg.by/images/contacts/yandex-map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88" t="14888" r="21634" b="6249"/>
          <a:stretch>
            <a:fillRect/>
          </a:stretch>
        </p:blipFill>
        <p:spPr bwMode="auto">
          <a:xfrm>
            <a:off x="8286776" y="6072206"/>
            <a:ext cx="500066" cy="672708"/>
          </a:xfrm>
          <a:prstGeom prst="rect">
            <a:avLst/>
          </a:prstGeom>
          <a:noFill/>
        </p:spPr>
      </p:pic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8072462" y="6429396"/>
            <a:ext cx="9286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На оглавление</a:t>
            </a:r>
            <a:endParaRPr lang="ru-RU" sz="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Ориентирование по компасу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stat17.privet.ru/lr/091d8d40837e13f7ffeb5db51df005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071678"/>
            <a:ext cx="6191250" cy="4124326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6858016" y="6572272"/>
            <a:ext cx="285752" cy="285728"/>
          </a:xfrm>
          <a:prstGeom prst="actionButtonBackPrevious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7215206" y="6572272"/>
            <a:ext cx="285752" cy="285728"/>
          </a:xfrm>
          <a:prstGeom prst="actionButtonHom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572396" y="6570000"/>
            <a:ext cx="288000" cy="288000"/>
          </a:xfrm>
          <a:prstGeom prst="actionButtonForwardNex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www.lantorg.by/images/contacts/yandex-map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88" t="14888" r="21634" b="6249"/>
          <a:stretch>
            <a:fillRect/>
          </a:stretch>
        </p:blipFill>
        <p:spPr bwMode="auto">
          <a:xfrm>
            <a:off x="8286776" y="6072206"/>
            <a:ext cx="500066" cy="672708"/>
          </a:xfrm>
          <a:prstGeom prst="rect">
            <a:avLst/>
          </a:prstGeom>
          <a:noFill/>
        </p:spPr>
      </p:pic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8072462" y="6429396"/>
            <a:ext cx="9286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На оглавление</a:t>
            </a:r>
            <a:endParaRPr lang="ru-RU" sz="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571480"/>
            <a:ext cx="87154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Компас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- прибор для определения сторон горизонта.</a:t>
            </a:r>
            <a:r>
              <a:rPr lang="ru-RU" sz="3200" dirty="0" smtClean="0"/>
              <a:t> </a:t>
            </a:r>
          </a:p>
          <a:p>
            <a:pPr algn="ctr" eaLnBrk="0" hangingPunct="0"/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Компасом постоянно пользуются моряки, лётчики,  геологи, путешественники. </a:t>
            </a:r>
            <a:endParaRPr lang="ru-RU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Picture 2" descr="http://www.lantorg.by/images/contacts/yandex-map.jpg"/>
          <p:cNvPicPr>
            <a:picLocks noChangeAspect="1" noChangeArrowheads="1"/>
          </p:cNvPicPr>
          <p:nvPr/>
        </p:nvPicPr>
        <p:blipFill>
          <a:blip r:embed="rId3" cstate="print"/>
          <a:srcRect l="7692" t="14888" r="11538" b="1364"/>
          <a:stretch>
            <a:fillRect/>
          </a:stretch>
        </p:blipFill>
        <p:spPr bwMode="auto">
          <a:xfrm>
            <a:off x="2857488" y="3571876"/>
            <a:ext cx="3000396" cy="32147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4143380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Магнитная стрелка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5715016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Корпус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60" y="3571876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Предохранитель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928662" y="5214950"/>
            <a:ext cx="321471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071538" y="6286520"/>
            <a:ext cx="2357454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000892" y="6858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4572000" y="4071942"/>
            <a:ext cx="4143404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6858016" y="6572272"/>
            <a:ext cx="285752" cy="285728"/>
          </a:xfrm>
          <a:prstGeom prst="actionButtonBackPrevious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" action="ppaction://hlinkshowjump?jump=endshow" highlightClick="1"/>
          </p:cNvPr>
          <p:cNvSpPr/>
          <p:nvPr/>
        </p:nvSpPr>
        <p:spPr>
          <a:xfrm>
            <a:off x="7215206" y="6572272"/>
            <a:ext cx="285752" cy="285728"/>
          </a:xfrm>
          <a:prstGeom prst="actionButtonHom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572396" y="6570000"/>
            <a:ext cx="288000" cy="288000"/>
          </a:xfrm>
          <a:prstGeom prst="actionButtonForwardNex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://www.lantorg.by/images/contacts/yandex-map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88" t="14888" r="21634" b="6249"/>
          <a:stretch>
            <a:fillRect/>
          </a:stretch>
        </p:blipFill>
        <p:spPr bwMode="auto">
          <a:xfrm>
            <a:off x="8286776" y="6072206"/>
            <a:ext cx="500066" cy="672708"/>
          </a:xfrm>
          <a:prstGeom prst="rect">
            <a:avLst/>
          </a:prstGeom>
          <a:noFill/>
        </p:spPr>
      </p:pic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8072462" y="6429396"/>
            <a:ext cx="9286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На оглавление</a:t>
            </a:r>
            <a:endParaRPr lang="ru-RU" sz="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9001156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Правила пользования компасом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2000240"/>
            <a:ext cx="8715436" cy="3970318"/>
          </a:xfrm>
          <a:prstGeom prst="rect">
            <a:avLst/>
          </a:prstGeom>
          <a:gradFill>
            <a:gsLst>
              <a:gs pos="0">
                <a:srgbClr val="3366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Положите компас на ровную горизонтальную поверхность.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Оттяните предохранитель и подождите, пока стрелка остановится.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Поверните компас так, чтобы синий конец стрелки совпал с буквой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красный – с буквой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Тогда все буквы укажут направления сторон горизонта.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Закончив работу, поставьте стрелку на предохранитель.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6858016" y="6572272"/>
            <a:ext cx="285752" cy="285728"/>
          </a:xfrm>
          <a:prstGeom prst="actionButtonBackPrevious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7215206" y="6572272"/>
            <a:ext cx="285752" cy="285728"/>
          </a:xfrm>
          <a:prstGeom prst="actionButtonHom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572396" y="6570000"/>
            <a:ext cx="288000" cy="288000"/>
          </a:xfrm>
          <a:prstGeom prst="actionButtonForwardNex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www.lantorg.by/images/contacts/yandex-map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88" t="14888" r="21634" b="6249"/>
          <a:stretch>
            <a:fillRect/>
          </a:stretch>
        </p:blipFill>
        <p:spPr bwMode="auto">
          <a:xfrm>
            <a:off x="8286776" y="6072206"/>
            <a:ext cx="500066" cy="672708"/>
          </a:xfrm>
          <a:prstGeom prst="rect">
            <a:avLst/>
          </a:prstGeom>
          <a:noFill/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8072462" y="6429396"/>
            <a:ext cx="9286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На оглавление</a:t>
            </a:r>
            <a:endParaRPr lang="ru-RU" sz="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2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000108"/>
            <a:ext cx="88583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 компас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 изобретён  более двух тысяч лет назад в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Китае.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Сынань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— «Ведающий югом» — так называли китайцы компас. Никто не знает о том, кто был тот первый человек, который обратил внимание на свойства железа. Об этом нам уже никогда не узнать. Одно ясно: именно на этом свойстве основывались неизвестные китайские мастера, придумывая прибор, названный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Сынань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Состоял он из «ложки» с тонким концом, материалом для которой служил магнитный железняк. Посередине она крепилась к бронзовой пластине с нанесенными на ней 24 делениями. «Ложку» вращали, как волчок. После остановки ее тонкий черенок всегда указывал на юг. Со временем прибор совершенствовался.</a:t>
            </a:r>
            <a:r>
              <a:rPr lang="ru-RU" sz="2400" b="1" dirty="0" smtClean="0">
                <a:solidFill>
                  <a:srgbClr val="FFFF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Европе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компас появился значительно позже - примерно 600 лет назад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14290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ДЛЯ  ЛЮБОЗНАТЕЛЬНЫХ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6858016" y="6572272"/>
            <a:ext cx="285752" cy="285728"/>
          </a:xfrm>
          <a:prstGeom prst="actionButtonBackPrevious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endshow" highlightClick="1"/>
          </p:cNvPr>
          <p:cNvSpPr/>
          <p:nvPr/>
        </p:nvSpPr>
        <p:spPr>
          <a:xfrm>
            <a:off x="7215206" y="6572272"/>
            <a:ext cx="285752" cy="285728"/>
          </a:xfrm>
          <a:prstGeom prst="actionButtonHom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572396" y="6570000"/>
            <a:ext cx="288000" cy="288000"/>
          </a:xfrm>
          <a:prstGeom prst="actionButtonForwardNex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www.lantorg.by/images/contacts/yandex-map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88" t="14888" r="21634" b="6249"/>
          <a:stretch>
            <a:fillRect/>
          </a:stretch>
        </p:blipFill>
        <p:spPr bwMode="auto">
          <a:xfrm>
            <a:off x="8286776" y="6072206"/>
            <a:ext cx="500066" cy="672708"/>
          </a:xfrm>
          <a:prstGeom prst="rect">
            <a:avLst/>
          </a:prstGeom>
          <a:noFill/>
        </p:spPr>
      </p:pic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8072462" y="6429396"/>
            <a:ext cx="9286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На оглавление</a:t>
            </a:r>
            <a:endParaRPr lang="ru-RU" sz="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vipmir.ru/files/image/foto_1/mg_KA_03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57166"/>
            <a:ext cx="6118479" cy="47149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5357826"/>
            <a:ext cx="62151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Античный китайский компас   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Сынань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6858016" y="6572272"/>
            <a:ext cx="285752" cy="285728"/>
          </a:xfrm>
          <a:prstGeom prst="actionButtonBackPrevious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7215206" y="6572272"/>
            <a:ext cx="285752" cy="285728"/>
          </a:xfrm>
          <a:prstGeom prst="actionButtonHom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572396" y="6570000"/>
            <a:ext cx="288000" cy="288000"/>
          </a:xfrm>
          <a:prstGeom prst="actionButtonForwardNex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www.lantorg.by/images/contacts/yandex-map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88" t="14888" r="21634" b="6249"/>
          <a:stretch>
            <a:fillRect/>
          </a:stretch>
        </p:blipFill>
        <p:spPr bwMode="auto">
          <a:xfrm>
            <a:off x="8286776" y="6072206"/>
            <a:ext cx="500066" cy="672708"/>
          </a:xfrm>
          <a:prstGeom prst="rect">
            <a:avLst/>
          </a:prstGeom>
          <a:noFill/>
        </p:spPr>
      </p:pic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8072462" y="6429396"/>
            <a:ext cx="9286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На оглавление</a:t>
            </a:r>
            <a:endParaRPr lang="ru-RU" sz="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8358246" cy="4786346"/>
          </a:xfrm>
        </p:spPr>
        <p:txBody>
          <a:bodyPr anchor="ctr"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Что такое ориентирование на местности (3-4)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Ориентирование по солнцу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Ориентирование по звездам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Ориентирование по местным природным        признакам (7-14)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Ориентирование по компасу (15-17)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Для любознательных (18-19)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00043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ОГЛАВЛЕНИЕ</a:t>
            </a:r>
            <a:b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274838"/>
            <a:ext cx="84296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</a:rPr>
              <a:t>Слово «ориентирование» происходит от латинского слова 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«</a:t>
            </a:r>
            <a:r>
              <a:rPr lang="en-US" sz="2800" dirty="0" err="1" smtClean="0">
                <a:solidFill>
                  <a:schemeClr val="bg1"/>
                </a:solidFill>
                <a:latin typeface="Georgia" pitchFamily="18" charset="0"/>
              </a:rPr>
              <a:t>oriens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», </a:t>
            </a:r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</a:rPr>
              <a:t>что в переводе означает «восток». С древнейших времен восток считался почитаемой стороной: с востока появлялось Солнце — источник жизни на Земле, поэтому на восток молились, обращали в его сторону некоторые алтари православных церквей.</a:t>
            </a:r>
            <a:endParaRPr lang="ru-RU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571480"/>
            <a:ext cx="735811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ОРИЕНТИРОВАНИЕ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 МЕСТНОСТИ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6858016" y="6572272"/>
            <a:ext cx="285752" cy="285728"/>
          </a:xfrm>
          <a:prstGeom prst="actionButtonBackPrevious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endshow" highlightClick="1"/>
          </p:cNvPr>
          <p:cNvSpPr/>
          <p:nvPr/>
        </p:nvSpPr>
        <p:spPr>
          <a:xfrm>
            <a:off x="7215206" y="6572272"/>
            <a:ext cx="285752" cy="285728"/>
          </a:xfrm>
          <a:prstGeom prst="actionButtonHom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572396" y="6570000"/>
            <a:ext cx="288000" cy="288000"/>
          </a:xfrm>
          <a:prstGeom prst="actionButtonForwardNex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www.lantorg.by/images/contacts/yandex-map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88" t="14888" r="21634" b="6249"/>
          <a:stretch>
            <a:fillRect/>
          </a:stretch>
        </p:blipFill>
        <p:spPr bwMode="auto">
          <a:xfrm>
            <a:off x="8286776" y="6072206"/>
            <a:ext cx="500066" cy="672708"/>
          </a:xfrm>
          <a:prstGeom prst="rect">
            <a:avLst/>
          </a:prstGeom>
          <a:noFill/>
        </p:spPr>
      </p:pic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8072462" y="6429396"/>
            <a:ext cx="9286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На оглавление</a:t>
            </a:r>
            <a:endParaRPr lang="ru-RU" sz="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285727"/>
            <a:ext cx="885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Ориентирование на местности – </a:t>
            </a:r>
            <a:r>
              <a:rPr lang="ru-RU" sz="36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это определение своего местоположения и направления пути.</a:t>
            </a:r>
            <a:endParaRPr lang="ru-RU" sz="3600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428868"/>
            <a:ext cx="8572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Существует несколько способов ориентирования на местности: 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Georgia" pitchFamily="18" charset="0"/>
              </a:rPr>
              <a:t>по компасу 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Georgia" pitchFamily="18" charset="0"/>
              </a:rPr>
              <a:t>по Солнцу 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Georgia" pitchFamily="18" charset="0"/>
              </a:rPr>
              <a:t>по звёздам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Georgia" pitchFamily="18" charset="0"/>
              </a:rPr>
              <a:t>по местным природным признакам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6858016" y="6572272"/>
            <a:ext cx="285752" cy="285728"/>
          </a:xfrm>
          <a:prstGeom prst="actionButtonBackPrevious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endshow" highlightClick="1"/>
          </p:cNvPr>
          <p:cNvSpPr/>
          <p:nvPr/>
        </p:nvSpPr>
        <p:spPr>
          <a:xfrm>
            <a:off x="7215206" y="6572272"/>
            <a:ext cx="285752" cy="285728"/>
          </a:xfrm>
          <a:prstGeom prst="actionButtonHom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572396" y="6570000"/>
            <a:ext cx="288000" cy="288000"/>
          </a:xfrm>
          <a:prstGeom prst="actionButtonForwardNex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www.lantorg.by/images/contacts/yandex-map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88" t="14888" r="21634" b="6249"/>
          <a:stretch>
            <a:fillRect/>
          </a:stretch>
        </p:blipFill>
        <p:spPr bwMode="auto">
          <a:xfrm>
            <a:off x="8286776" y="6072206"/>
            <a:ext cx="500066" cy="672708"/>
          </a:xfrm>
          <a:prstGeom prst="rect">
            <a:avLst/>
          </a:prstGeom>
          <a:noFill/>
        </p:spPr>
      </p:pic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8072462" y="6429396"/>
            <a:ext cx="9286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На оглавление</a:t>
            </a:r>
            <a:endParaRPr lang="ru-RU" sz="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ОРИЕНТИРОВАНИЕ 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ПО СОЛНЦУ</a:t>
            </a:r>
            <a:endParaRPr lang="ru-RU" sz="4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" name="Picture 2" descr="http://litn-andrei.narod.ru/data/images/p3_p58_orientirovani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6" y="2428868"/>
            <a:ext cx="4524375" cy="35923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628" y="2786058"/>
            <a:ext cx="4000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Утром  ( в 7 часов) солнце бывает на востоке, в полдень  - на юге, вечером ( в 19 часов) – на западе.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Если в полдень встать спиной к солнцу, то впереди будет север, слева – запад, справа – восток.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6858016" y="6572272"/>
            <a:ext cx="285752" cy="285728"/>
          </a:xfrm>
          <a:prstGeom prst="actionButtonBackPrevious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endshow" highlightClick="1"/>
          </p:cNvPr>
          <p:cNvSpPr/>
          <p:nvPr/>
        </p:nvSpPr>
        <p:spPr>
          <a:xfrm>
            <a:off x="7215206" y="6572272"/>
            <a:ext cx="285752" cy="285728"/>
          </a:xfrm>
          <a:prstGeom prst="actionButtonHom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572396" y="6570000"/>
            <a:ext cx="288000" cy="288000"/>
          </a:xfrm>
          <a:prstGeom prst="actionButtonForwardNex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www.lantorg.by/images/contacts/yandex-map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88" t="14888" r="21634" b="6249"/>
          <a:stretch>
            <a:fillRect/>
          </a:stretch>
        </p:blipFill>
        <p:spPr bwMode="auto">
          <a:xfrm>
            <a:off x="8286776" y="6072206"/>
            <a:ext cx="500066" cy="672708"/>
          </a:xfrm>
          <a:prstGeom prst="rect">
            <a:avLst/>
          </a:prstGeom>
          <a:noFill/>
        </p:spPr>
      </p:pic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8072462" y="6429396"/>
            <a:ext cx="9286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На оглавление</a:t>
            </a:r>
            <a:endParaRPr lang="ru-RU" sz="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8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42852"/>
            <a:ext cx="83582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ОРИЕНТИРОВАНИЕ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ПО ЗВЁЗДАМ</a:t>
            </a:r>
            <a:endParaRPr lang="ru-RU" sz="4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2" descr="http://www.vokrugsveta.ru/img/cmn/2008/07/22/012.jpg"/>
          <p:cNvPicPr>
            <a:picLocks noChangeAspect="1" noChangeArrowheads="1"/>
          </p:cNvPicPr>
          <p:nvPr/>
        </p:nvPicPr>
        <p:blipFill>
          <a:blip r:embed="rId3" cstate="print"/>
          <a:srcRect b="24999"/>
          <a:stretch>
            <a:fillRect/>
          </a:stretch>
        </p:blipFill>
        <p:spPr bwMode="auto">
          <a:xfrm>
            <a:off x="142851" y="1643051"/>
            <a:ext cx="3645408" cy="27432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6248" y="1785926"/>
            <a:ext cx="4643470" cy="440120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Ночью направление на север можно определить по созвездиям Малой и Большой Медведицы. Семь звёзд Большой Медведицы напоминают ковш с длинной изогнутой ручкой. Если мысленно соединить две звезды , расположенные на краю ковша прямой линией, а затем продолжить её на величину пяти расстояний между этими звёздами, полученное расстояние закончится в созвездии Малая Медведица, там, где находится Полярная звезда, указывающая направление на север.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4572008"/>
            <a:ext cx="4000528" cy="193899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Показанное положение созвездий на небе можно видеть только в осенне-зимний сезон: около 18часов в феврале, около полуночи в ноябре и около 4 часов в конце сентября.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6858016" y="6572272"/>
            <a:ext cx="285752" cy="285728"/>
          </a:xfrm>
          <a:prstGeom prst="actionButtonBackPrevious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endshow" highlightClick="1"/>
          </p:cNvPr>
          <p:cNvSpPr/>
          <p:nvPr/>
        </p:nvSpPr>
        <p:spPr>
          <a:xfrm>
            <a:off x="7215206" y="6572272"/>
            <a:ext cx="285752" cy="285728"/>
          </a:xfrm>
          <a:prstGeom prst="actionButtonHom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572396" y="6570000"/>
            <a:ext cx="288000" cy="288000"/>
          </a:xfrm>
          <a:prstGeom prst="actionButtonForwardNex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www.lantorg.by/images/contacts/yandex-map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88" t="14888" r="21634" b="6249"/>
          <a:stretch>
            <a:fillRect/>
          </a:stretch>
        </p:blipFill>
        <p:spPr bwMode="auto">
          <a:xfrm>
            <a:off x="8286776" y="6072206"/>
            <a:ext cx="500066" cy="672708"/>
          </a:xfrm>
          <a:prstGeom prst="rect">
            <a:avLst/>
          </a:prstGeom>
          <a:noFill/>
        </p:spPr>
      </p:pic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8072462" y="6429396"/>
            <a:ext cx="9286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На оглавление</a:t>
            </a:r>
            <a:endParaRPr lang="ru-RU" sz="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5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ОРИЕНТИРОВАНИЕ 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ПО МЕСТНЫМ ПРИРОДНЫМ ПРИЗНАКАМ</a:t>
            </a:r>
            <a:endParaRPr lang="ru-RU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Picture 2" descr="http://nevsedoma.com.ua/images/2011/147/4/101900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5" y="2571745"/>
            <a:ext cx="2647603" cy="1763711"/>
          </a:xfrm>
          <a:prstGeom prst="rect">
            <a:avLst/>
          </a:prstGeom>
          <a:noFill/>
        </p:spPr>
      </p:pic>
      <p:pic>
        <p:nvPicPr>
          <p:cNvPr id="5" name="Picture 6" descr="http://vasi.net/uploads/podbor/life_stvola/thumbs/52847381.jpg"/>
          <p:cNvPicPr>
            <a:picLocks noChangeAspect="1" noChangeArrowheads="1"/>
          </p:cNvPicPr>
          <p:nvPr/>
        </p:nvPicPr>
        <p:blipFill>
          <a:blip r:embed="rId4" cstate="screen"/>
          <a:srcRect b="3571"/>
          <a:stretch>
            <a:fillRect/>
          </a:stretch>
        </p:blipFill>
        <p:spPr bwMode="auto">
          <a:xfrm>
            <a:off x="2928926" y="2571745"/>
            <a:ext cx="2088000" cy="1761757"/>
          </a:xfrm>
          <a:prstGeom prst="rect">
            <a:avLst/>
          </a:prstGeom>
          <a:noFill/>
        </p:spPr>
      </p:pic>
      <p:pic>
        <p:nvPicPr>
          <p:cNvPr id="6" name="Picture 2" descr="http://img-fotki.yandex.ru/get/4907/lyudmiladanko.31/0_4d770_36afdac9_XL"/>
          <p:cNvPicPr>
            <a:picLocks noChangeAspect="1" noChangeArrowheads="1"/>
          </p:cNvPicPr>
          <p:nvPr/>
        </p:nvPicPr>
        <p:blipFill>
          <a:blip r:embed="rId5" cstate="screen"/>
          <a:srcRect l="2813" t="2385" r="1562" b="3417"/>
          <a:stretch>
            <a:fillRect/>
          </a:stretch>
        </p:blipFill>
        <p:spPr bwMode="auto">
          <a:xfrm>
            <a:off x="5214942" y="2571744"/>
            <a:ext cx="2324028" cy="1800000"/>
          </a:xfrm>
          <a:prstGeom prst="rect">
            <a:avLst/>
          </a:prstGeom>
          <a:noFill/>
        </p:spPr>
      </p:pic>
      <p:pic>
        <p:nvPicPr>
          <p:cNvPr id="7" name="Picture 2" descr="http://www.fotka.by/img--i-26005-w-64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2844" y="4929198"/>
            <a:ext cx="2400000" cy="1800000"/>
          </a:xfrm>
          <a:prstGeom prst="rect">
            <a:avLst/>
          </a:prstGeom>
          <a:noFill/>
        </p:spPr>
      </p:pic>
      <p:pic>
        <p:nvPicPr>
          <p:cNvPr id="8" name="Picture 4" descr="&amp;Tcy;&amp;iecy;&amp;mcy;&amp;ncy;&amp;acy;&amp;yacy; &amp;pcy;&amp;ocy;&amp;lcy;&amp;ocy;&amp;scy;&amp;acy; &amp;ncy;&amp;acy; &amp;kcy;&amp;ocy;&amp;rcy;&amp;iecy; &amp;bcy;&amp;iecy;&amp;rcy;&amp;iecy;&amp;zcy;&amp;ycy; &amp;chcy;&amp;iecy;&amp;tcy;&amp;kcy;&amp;ocy; &amp;ucy;&amp;kcy;&amp;acy;&amp;zhcy;&amp;iecy;&amp;tcy; &amp;ncy;&amp;acy; &amp;scy;&amp;iecy;&amp;vcy;&amp;iecy;&amp;rcy; 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643834" y="2571744"/>
            <a:ext cx="1350000" cy="1800000"/>
          </a:xfrm>
          <a:prstGeom prst="rect">
            <a:avLst/>
          </a:prstGeom>
          <a:noFill/>
        </p:spPr>
      </p:pic>
      <p:pic>
        <p:nvPicPr>
          <p:cNvPr id="9" name="Picture 2" descr="http://www.risk.ru/i/post/34/34645_full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643174" y="4929198"/>
            <a:ext cx="2397391" cy="1800000"/>
          </a:xfrm>
          <a:prstGeom prst="rect">
            <a:avLst/>
          </a:prstGeom>
          <a:noFill/>
        </p:spPr>
      </p:pic>
      <p:pic>
        <p:nvPicPr>
          <p:cNvPr id="10" name="Picture 2" descr="http://www.biodos.ru/biouserimages/34483/ad_100847_image.jpg"/>
          <p:cNvPicPr>
            <a:picLocks noChangeAspect="1" noChangeArrowheads="1"/>
          </p:cNvPicPr>
          <p:nvPr/>
        </p:nvPicPr>
        <p:blipFill>
          <a:blip r:embed="rId9" cstate="screen"/>
          <a:srcRect l="4507" t="2381" r="2644" b="3571"/>
          <a:stretch>
            <a:fillRect/>
          </a:stretch>
        </p:blipFill>
        <p:spPr bwMode="auto">
          <a:xfrm>
            <a:off x="5072066" y="4929198"/>
            <a:ext cx="2347176" cy="1800000"/>
          </a:xfrm>
          <a:prstGeom prst="rect">
            <a:avLst/>
          </a:prstGeom>
          <a:noFill/>
        </p:spPr>
      </p:pic>
      <p:pic>
        <p:nvPicPr>
          <p:cNvPr id="11" name="Picture 4" descr="http://www.clow.ru/a-zemlja2/3090-5.jpg"/>
          <p:cNvPicPr>
            <a:picLocks noChangeAspect="1" noChangeArrowheads="1"/>
          </p:cNvPicPr>
          <p:nvPr/>
        </p:nvPicPr>
        <p:blipFill>
          <a:blip r:embed="rId10" cstate="print"/>
          <a:srcRect l="823" t="52146" r="53278"/>
          <a:stretch>
            <a:fillRect/>
          </a:stretch>
        </p:blipFill>
        <p:spPr bwMode="auto">
          <a:xfrm>
            <a:off x="7500958" y="4929198"/>
            <a:ext cx="1504477" cy="1800000"/>
          </a:xfrm>
          <a:prstGeom prst="rect">
            <a:avLst/>
          </a:prstGeom>
          <a:noFill/>
        </p:spPr>
      </p:pic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6858016" y="6572272"/>
            <a:ext cx="285752" cy="285728"/>
          </a:xfrm>
          <a:prstGeom prst="actionButtonBackPrevious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" action="ppaction://hlinkshowjump?jump=endshow" highlightClick="1"/>
          </p:cNvPr>
          <p:cNvSpPr/>
          <p:nvPr/>
        </p:nvSpPr>
        <p:spPr>
          <a:xfrm>
            <a:off x="7215206" y="6572272"/>
            <a:ext cx="285752" cy="285728"/>
          </a:xfrm>
          <a:prstGeom prst="actionButtonHom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572396" y="6570000"/>
            <a:ext cx="288000" cy="288000"/>
          </a:xfrm>
          <a:prstGeom prst="actionButtonForwardNex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://www.lantorg.by/images/contacts/yandex-map.jpg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88" t="14888" r="21634" b="6249"/>
          <a:stretch>
            <a:fillRect/>
          </a:stretch>
        </p:blipFill>
        <p:spPr bwMode="auto">
          <a:xfrm>
            <a:off x="8286776" y="6072206"/>
            <a:ext cx="500066" cy="672708"/>
          </a:xfrm>
          <a:prstGeom prst="rect">
            <a:avLst/>
          </a:prstGeom>
          <a:noFill/>
        </p:spPr>
      </p:pic>
      <p:sp>
        <p:nvSpPr>
          <p:cNvPr id="16" name="TextBox 15">
            <a:hlinkClick r:id="rId12" action="ppaction://hlinksldjump"/>
          </p:cNvPr>
          <p:cNvSpPr txBox="1"/>
          <p:nvPr/>
        </p:nvSpPr>
        <p:spPr>
          <a:xfrm>
            <a:off x="8072462" y="6429396"/>
            <a:ext cx="9286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На оглавление</a:t>
            </a:r>
            <a:endParaRPr lang="ru-RU" sz="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evsedoma.com.ua/images/2011/147/4/1019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71480"/>
            <a:ext cx="5878286" cy="391885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5072074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</a:rPr>
              <a:t>У отдельно стоящих деревьев ветви с южной стороны обычно длиннее и гуще, чем с северной.</a:t>
            </a:r>
            <a:endParaRPr lang="ru-RU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6858016" y="6572272"/>
            <a:ext cx="285752" cy="285728"/>
          </a:xfrm>
          <a:prstGeom prst="actionButtonBackPrevious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7215206" y="6572272"/>
            <a:ext cx="285752" cy="285728"/>
          </a:xfrm>
          <a:prstGeom prst="actionButtonHom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572396" y="6570000"/>
            <a:ext cx="288000" cy="288000"/>
          </a:xfrm>
          <a:prstGeom prst="actionButtonForwardNex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www.lantorg.by/images/contacts/yandex-map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88" t="14888" r="21634" b="6249"/>
          <a:stretch>
            <a:fillRect/>
          </a:stretch>
        </p:blipFill>
        <p:spPr bwMode="auto">
          <a:xfrm>
            <a:off x="8286776" y="6072206"/>
            <a:ext cx="500066" cy="672708"/>
          </a:xfrm>
          <a:prstGeom prst="rect">
            <a:avLst/>
          </a:prstGeom>
          <a:noFill/>
        </p:spPr>
      </p:pic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8072462" y="6429396"/>
            <a:ext cx="9286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На оглавление</a:t>
            </a:r>
            <a:endParaRPr lang="ru-RU" sz="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vasi.net/uploads/podbor/life_stvola/thumbs/52847381.jpg"/>
          <p:cNvPicPr>
            <a:picLocks noChangeAspect="1" noChangeArrowheads="1"/>
          </p:cNvPicPr>
          <p:nvPr/>
        </p:nvPicPr>
        <p:blipFill>
          <a:blip r:embed="rId3" cstate="print"/>
          <a:srcRect b="3571"/>
          <a:stretch>
            <a:fillRect/>
          </a:stretch>
        </p:blipFill>
        <p:spPr bwMode="auto">
          <a:xfrm>
            <a:off x="428596" y="1357298"/>
            <a:ext cx="3810000" cy="3214710"/>
          </a:xfrm>
          <a:prstGeom prst="rect">
            <a:avLst/>
          </a:prstGeom>
          <a:noFill/>
        </p:spPr>
      </p:pic>
      <p:pic>
        <p:nvPicPr>
          <p:cNvPr id="3" name="Picture 2" descr="http://img-fotki.yandex.ru/get/4907/lyudmiladanko.31/0_4d770_36afdac9_XL"/>
          <p:cNvPicPr>
            <a:picLocks noChangeAspect="1" noChangeArrowheads="1"/>
          </p:cNvPicPr>
          <p:nvPr/>
        </p:nvPicPr>
        <p:blipFill>
          <a:blip r:embed="rId4" cstate="screen"/>
          <a:srcRect l="2813" t="2385" r="1562" b="3417"/>
          <a:stretch>
            <a:fillRect/>
          </a:stretch>
        </p:blipFill>
        <p:spPr bwMode="auto">
          <a:xfrm>
            <a:off x="4500562" y="1357298"/>
            <a:ext cx="4177665" cy="32356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4929198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</a:rPr>
              <a:t>Мхов и лишайников больше на северной стороне камней и деревьев.</a:t>
            </a:r>
            <a:endParaRPr lang="ru-RU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6858016" y="6572272"/>
            <a:ext cx="285752" cy="285728"/>
          </a:xfrm>
          <a:prstGeom prst="actionButtonBackPrevious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endshow" highlightClick="1"/>
          </p:cNvPr>
          <p:cNvSpPr/>
          <p:nvPr/>
        </p:nvSpPr>
        <p:spPr>
          <a:xfrm>
            <a:off x="7215206" y="6572272"/>
            <a:ext cx="285752" cy="285728"/>
          </a:xfrm>
          <a:prstGeom prst="actionButtonHom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572396" y="6570000"/>
            <a:ext cx="288000" cy="288000"/>
          </a:xfrm>
          <a:prstGeom prst="actionButtonForwardNex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www.lantorg.by/images/contacts/yandex-map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88" t="14888" r="21634" b="6249"/>
          <a:stretch>
            <a:fillRect/>
          </a:stretch>
        </p:blipFill>
        <p:spPr bwMode="auto">
          <a:xfrm>
            <a:off x="8286776" y="6072206"/>
            <a:ext cx="500066" cy="672708"/>
          </a:xfrm>
          <a:prstGeom prst="rect">
            <a:avLst/>
          </a:prstGeom>
          <a:noFill/>
        </p:spPr>
      </p:pic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8072462" y="6429396"/>
            <a:ext cx="9286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На оглавление</a:t>
            </a:r>
            <a:endParaRPr lang="ru-RU" sz="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</TotalTime>
  <Words>667</Words>
  <Application>Microsoft Office PowerPoint</Application>
  <PresentationFormat>Экран (4:3)</PresentationFormat>
  <Paragraphs>90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Ориентирование на местности – это определение своего местоположения и направления пути. Существует несколько способов ориентирования на местности: определение сторон горизонта с помощью компаса, по Солнцу, по звёздам, а также по местным природным признакам.</dc:title>
  <dc:creator>Яна</dc:creator>
  <cp:lastModifiedBy>Надя</cp:lastModifiedBy>
  <cp:revision>119</cp:revision>
  <dcterms:created xsi:type="dcterms:W3CDTF">2013-03-01T16:41:58Z</dcterms:created>
  <dcterms:modified xsi:type="dcterms:W3CDTF">2018-02-26T16:57:33Z</dcterms:modified>
</cp:coreProperties>
</file>