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26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7" name="Google Shape;3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1" name="Google Shape;40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0" name="Google Shape;41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0" name="Google Shape;42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9fd597f49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9fd597f49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.jp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3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3.jp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bm-enterprises.net/russian/artgallery2.html" TargetMode="External"/><Relationship Id="rId4" Type="http://schemas.openxmlformats.org/officeDocument/2006/relationships/hyperlink" Target="http://../../../../../../../%D0%A0%D0%92%D0%A1/Desktop/%D0%94%D0%BB%D1%8F%20%D0%9A%D0%B0%D1%82%D0%B8%20%D0%BD%D0%B0%20%D1%81%D0%B0%D0%B9%D1%82%20%D0%BD%D0%BE%D1%8F%D0%B1%D1%80%D1%8C%202016/%D0%98%D0%97%D0%9E%20%D0%B8%20%D0%94%D0%9F%D0%98%202016/%D0%94%D0%BE%D0%B4%D0%B5%D0%BB%D0%B0%D1%82%D1%8C/%20http:/www.artsait.ru/index.ht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3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1.png"/><Relationship Id="rId10" Type="http://schemas.openxmlformats.org/officeDocument/2006/relationships/image" Target="../media/image37.jpg"/><Relationship Id="rId4" Type="http://schemas.openxmlformats.org/officeDocument/2006/relationships/image" Target="../media/image32.jp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/>
        </p:nvSpPr>
        <p:spPr>
          <a:xfrm>
            <a:off x="1317625" y="14287"/>
            <a:ext cx="660082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Особенности компоновки портрета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2"/>
          <p:cNvSpPr txBox="1"/>
          <p:nvPr/>
        </p:nvSpPr>
        <p:spPr>
          <a:xfrm>
            <a:off x="135172" y="390525"/>
            <a:ext cx="8815152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Обычно фигуру или голову человека размещают на рисунке таким образом, чтобы вокруг оставалось свободное место и изображение не упиралось в раму. Для изображения фигуры человека в полный рост следует выбрать вертикальный формат.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Следует изображать голову немного меньше натуральной величины. На рисунке композиционно правильно размешать голову несколько выше геометрического центра листа. При повороте головы в три четверти или в профиль перед лицевой частью, как правило, оставляют немного больше места, чем со стороны затылка.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2"/>
          <p:cNvSpPr txBox="1"/>
          <p:nvPr/>
        </p:nvSpPr>
        <p:spPr>
          <a:xfrm>
            <a:off x="2228277" y="1488898"/>
            <a:ext cx="5291137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КОМПОНОВКА ПОГРУДНОГО ПОРТРЕТА В АНФАС В ЛИСТЕ А4: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651" y="3523570"/>
            <a:ext cx="746899" cy="111337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8" name="Google Shape;26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3960" y="3511398"/>
            <a:ext cx="829222" cy="112509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9" name="Google Shape;269;p32"/>
          <p:cNvSpPr txBox="1"/>
          <p:nvPr/>
        </p:nvSpPr>
        <p:spPr>
          <a:xfrm>
            <a:off x="258102" y="4735830"/>
            <a:ext cx="1666875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Вырезанные шаблоны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126465" y="2285373"/>
            <a:ext cx="1757074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Подобрать правильный размер головы и правильно закомпоновать в формат листа.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93990" y="3503445"/>
            <a:ext cx="551882" cy="107360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72" name="Google Shape;272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49737" y="3508441"/>
            <a:ext cx="555861" cy="107360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73" name="Google Shape;273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73765" y="3517732"/>
            <a:ext cx="604585" cy="1044398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74" name="Google Shape;274;p32"/>
          <p:cNvPicPr preferRelativeResize="0"/>
          <p:nvPr/>
        </p:nvPicPr>
        <p:blipFill rotWithShape="1">
          <a:blip r:embed="rId9">
            <a:alphaModFix/>
          </a:blip>
          <a:srcRect t="3965"/>
          <a:stretch/>
        </p:blipFill>
        <p:spPr>
          <a:xfrm>
            <a:off x="6855790" y="3503445"/>
            <a:ext cx="829222" cy="11476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5" name="Google Shape;275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94059" y="3504247"/>
            <a:ext cx="695095" cy="1060128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cxnSp>
        <p:nvCxnSpPr>
          <p:cNvPr id="276" name="Google Shape;276;p32"/>
          <p:cNvCxnSpPr/>
          <p:nvPr/>
        </p:nvCxnSpPr>
        <p:spPr>
          <a:xfrm>
            <a:off x="2474838" y="3523570"/>
            <a:ext cx="551882" cy="102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32"/>
          <p:cNvCxnSpPr/>
          <p:nvPr/>
        </p:nvCxnSpPr>
        <p:spPr>
          <a:xfrm>
            <a:off x="3581369" y="3523570"/>
            <a:ext cx="464499" cy="1013722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32"/>
          <p:cNvCxnSpPr/>
          <p:nvPr/>
        </p:nvCxnSpPr>
        <p:spPr>
          <a:xfrm>
            <a:off x="4674855" y="3511398"/>
            <a:ext cx="555861" cy="104018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32"/>
          <p:cNvCxnSpPr/>
          <p:nvPr/>
        </p:nvCxnSpPr>
        <p:spPr>
          <a:xfrm>
            <a:off x="5766358" y="3523570"/>
            <a:ext cx="555861" cy="102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" name="Google Shape;280;p32"/>
          <p:cNvSpPr txBox="1"/>
          <p:nvPr/>
        </p:nvSpPr>
        <p:spPr>
          <a:xfrm>
            <a:off x="2033182" y="1794208"/>
            <a:ext cx="5604242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Цель занятия: </a:t>
            </a: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Создание условий для творческой самореализации личности ребенка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Задачи занятия: </a:t>
            </a: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Образовательная</a:t>
            </a: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-Развивать чувство пропорции в изображение человека;</a:t>
            </a: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Практические навыки рисования портретов, различных по формату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Воспитательная</a:t>
            </a: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- формировать эстетическое отношение к действительности</a:t>
            </a: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Развивающая</a:t>
            </a: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- развивать глазомер, воображение, чувство композиции.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55434" y="1501404"/>
            <a:ext cx="1022351" cy="1570036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82" name="Google Shape;282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889" y="3488798"/>
            <a:ext cx="885460" cy="11476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3" name="Google Shape;283;p32"/>
          <p:cNvSpPr/>
          <p:nvPr/>
        </p:nvSpPr>
        <p:spPr>
          <a:xfrm rot="-10094439">
            <a:off x="407973" y="1309426"/>
            <a:ext cx="1044575" cy="993775"/>
          </a:xfrm>
          <a:prstGeom prst="irregularSeal1">
            <a:avLst/>
          </a:prstGeom>
          <a:solidFill>
            <a:srgbClr val="FFC000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2"/>
          <p:cNvSpPr txBox="1"/>
          <p:nvPr/>
        </p:nvSpPr>
        <p:spPr>
          <a:xfrm>
            <a:off x="533400" y="1706729"/>
            <a:ext cx="852487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ЗАДАНИЕ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6985307" y="4739640"/>
            <a:ext cx="179247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Правильная компоновка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3"/>
          <p:cNvSpPr txBox="1"/>
          <p:nvPr/>
        </p:nvSpPr>
        <p:spPr>
          <a:xfrm>
            <a:off x="580707" y="1965605"/>
            <a:ext cx="505968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Попробуем в этом разобраться!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определим форму головы, (используем метод игры).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определим размер и место для глаз методом эксперимента.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определим размер и место для носа и для губ.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Если на портрете видны уши, то каков их размер и место на портрете. (беседа)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3" descr="C:\Users\леново\Desktop\5648578-0-image-a-22_154106661474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0387" y="1889104"/>
            <a:ext cx="3221673" cy="2034248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sp>
        <p:nvSpPr>
          <p:cNvPr id="292" name="Google Shape;292;p33"/>
          <p:cNvSpPr txBox="1"/>
          <p:nvPr/>
        </p:nvSpPr>
        <p:spPr>
          <a:xfrm>
            <a:off x="560863" y="623411"/>
            <a:ext cx="76382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Что ты знаешь о пропорциях лица?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Пропорция – это </a:t>
            </a: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соотношение величин частей, составляющих одно целое</a:t>
            </a: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Слово «пропорция» в переводе с латыни обозначает «соотношение», «соразмерность».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Чем лучше художник умеет видеть пропорциональные особенности лица человека, тем большим получится сходство. И каковы эти пропорции?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3"/>
          <p:cNvSpPr/>
          <p:nvPr/>
        </p:nvSpPr>
        <p:spPr>
          <a:xfrm>
            <a:off x="1214594" y="3923352"/>
            <a:ext cx="1249362" cy="993775"/>
          </a:xfrm>
          <a:prstGeom prst="irregularSeal1">
            <a:avLst/>
          </a:prstGeom>
          <a:solidFill>
            <a:srgbClr val="FFC000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3"/>
          <p:cNvSpPr txBox="1"/>
          <p:nvPr/>
        </p:nvSpPr>
        <p:spPr>
          <a:xfrm>
            <a:off x="1336197" y="4266089"/>
            <a:ext cx="85407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ЗАДАНИЕ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3"/>
          <p:cNvSpPr txBox="1"/>
          <p:nvPr/>
        </p:nvSpPr>
        <p:spPr>
          <a:xfrm>
            <a:off x="3415665" y="157956"/>
            <a:ext cx="231267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Пропорции лица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2601299" y="4116090"/>
            <a:ext cx="355738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Теперь попробуем нарисовать портрет!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(практическая работа</a:t>
            </a: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 txBox="1"/>
          <p:nvPr/>
        </p:nvSpPr>
        <p:spPr>
          <a:xfrm>
            <a:off x="2744228" y="2725380"/>
            <a:ext cx="136223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Определяем </a:t>
            </a:r>
            <a:endParaRPr sz="1200" b="1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форму лица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4"/>
          <p:cNvSpPr txBox="1"/>
          <p:nvPr/>
        </p:nvSpPr>
        <p:spPr>
          <a:xfrm>
            <a:off x="2457452" y="586742"/>
            <a:ext cx="6362064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Рисуя портрет, дети чаще всего рисуют форму лица в виде круга или овала.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Можно предложить ученикам определить форму головы методом игры. Детям предлагается выбрать  из картонных шаблонов разной формы, ту которая соответствует форме головы. Зеркало не используем. Сравниваем шаблон с лицами друзей. Это проходит весело, а главное хорошо запоминается, что форма головы похожа на яйцо!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34" descr="C:\Users\леново\Desktop\IMG_20221118_16492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963" y="1096964"/>
            <a:ext cx="1928808" cy="1474786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04" name="Google Shape;304;p34" descr="C:\Users\леново\Desktop\IMG_20221118_16524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679" y="2736849"/>
            <a:ext cx="1603375" cy="2136775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05" name="Google Shape;305;p34" descr="C:\Users\леново\Desktop\IMG_20221118_16495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7452" y="3398837"/>
            <a:ext cx="1966912" cy="1474787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06" name="Google Shape;306;p34" descr="C:\Users\леново\Desktop\IMG_20221118_16531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38700" y="2686049"/>
            <a:ext cx="2798762" cy="2187575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sp>
        <p:nvSpPr>
          <p:cNvPr id="307" name="Google Shape;307;p34"/>
          <p:cNvSpPr txBox="1"/>
          <p:nvPr/>
        </p:nvSpPr>
        <p:spPr>
          <a:xfrm>
            <a:off x="2751931" y="182983"/>
            <a:ext cx="3640137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Практические рекомендации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4"/>
          <p:cNvSpPr/>
          <p:nvPr/>
        </p:nvSpPr>
        <p:spPr>
          <a:xfrm>
            <a:off x="7570154" y="2190949"/>
            <a:ext cx="1249362" cy="993775"/>
          </a:xfrm>
          <a:prstGeom prst="irregularSeal1">
            <a:avLst/>
          </a:prstGeom>
          <a:solidFill>
            <a:srgbClr val="FFC000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4"/>
          <p:cNvSpPr txBox="1"/>
          <p:nvPr/>
        </p:nvSpPr>
        <p:spPr>
          <a:xfrm>
            <a:off x="7718427" y="2545338"/>
            <a:ext cx="852487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ЛАЙФХАК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/>
          <p:nvPr/>
        </p:nvSpPr>
        <p:spPr>
          <a:xfrm>
            <a:off x="2439987" y="921873"/>
            <a:ext cx="5629593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Глаза – это зеркало души, самая выразительная часть портрета.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Как определить размер глаз и место на портрете?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358095" y="1797785"/>
            <a:ext cx="5068660" cy="87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Используем зеркало и определяем, что линия глаз выше середины лица. Так как лицо человека симметрично, проводим среднюю линию лица и линию глаз. Эти линии художники называют вспомогательными линиями построения , они помогают в рисунке портрета.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5"/>
          <p:cNvSpPr txBox="1"/>
          <p:nvPr/>
        </p:nvSpPr>
        <p:spPr>
          <a:xfrm>
            <a:off x="5513931" y="2349304"/>
            <a:ext cx="3430863" cy="264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 верно ли утверждение «старых» мастеров о том, что расстояние между глаз равно глазу?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Проведём эксперимент. На линии глаз разместим три глаза, один в центре и два по краям. Затем уберём средний глаз. Очень наглядно и поучительно убедиться в том, что расстояние между глазами примерно равняется длине глаза.! Чтобы окончательно убедиться в правильности своего эксперимента, разглядываем собственное лицо в зеркало.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5" descr="C:\Users\леново\Desktop\IMG_20221118_17003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325" y="2848952"/>
            <a:ext cx="1547495" cy="2061251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18" name="Google Shape;318;p35" descr="C:\Users\леново\Desktop\IMG_20221118_165906.jpg"/>
          <p:cNvPicPr preferRelativeResize="0"/>
          <p:nvPr/>
        </p:nvPicPr>
        <p:blipFill rotWithShape="1">
          <a:blip r:embed="rId5">
            <a:alphaModFix/>
          </a:blip>
          <a:srcRect b="11143"/>
          <a:stretch/>
        </p:blipFill>
        <p:spPr>
          <a:xfrm>
            <a:off x="639444" y="348854"/>
            <a:ext cx="1151255" cy="1448931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19" name="Google Shape;319;p35" descr="C:\Users\леново\Desktop\IMG_20221118_17002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0225" y="2848951"/>
            <a:ext cx="1543549" cy="2061251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20" name="Google Shape;320;p35" descr="C:\Users\леново\Desktop\IMG_20221118_190157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5088" y="2848951"/>
            <a:ext cx="1254674" cy="938553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21" name="Google Shape;321;p35" descr="C:\Users\леново\Desktop\IMG_20221118_190220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5088" y="3967703"/>
            <a:ext cx="1254674" cy="942499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sp>
        <p:nvSpPr>
          <p:cNvPr id="322" name="Google Shape;322;p35"/>
          <p:cNvSpPr txBox="1"/>
          <p:nvPr/>
        </p:nvSpPr>
        <p:spPr>
          <a:xfrm>
            <a:off x="3434714" y="370437"/>
            <a:ext cx="3640137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Практические рекомендации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 txBox="1"/>
          <p:nvPr/>
        </p:nvSpPr>
        <p:spPr>
          <a:xfrm>
            <a:off x="806927" y="332549"/>
            <a:ext cx="80645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Тест на закрепление полученных знаний и проверку того, как усвоен материал по изучению пропорций портрета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(проверка того, как усвоен материал по изучению пропорций портрета)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6"/>
          <p:cNvSpPr txBox="1"/>
          <p:nvPr/>
        </p:nvSpPr>
        <p:spPr>
          <a:xfrm>
            <a:off x="1460976" y="1527998"/>
            <a:ext cx="5263353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Разместить  вырезанные из бумаги изображения глаз, носа и губ разного размера на  разновеликих шаблонах  лица, так, чтобы они соответствовали  размерам этих шаблонов, соблюдая пропорции лица человека!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1760220" y="2571750"/>
            <a:ext cx="747045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Вырезанные шаблоны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Подобрать к каждому шаблону пропорциональные  части лица,глаза, нос и губы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36" descr="C:\Users\леново\Desktop\IMG_20221118_18561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0394" y="2884621"/>
            <a:ext cx="1473200" cy="1966912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31" name="Google Shape;331;p36" descr="C:\Users\леново\Desktop\IMG_20221118_18585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8934" y="2884621"/>
            <a:ext cx="1473200" cy="1966912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32" name="Google Shape;332;p36" descr="C:\Users\леново\Desktop\IMG_20221118_18571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8846" y="2884621"/>
            <a:ext cx="1474787" cy="1966912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33" name="Google Shape;333;p36" descr="C:\Users\леново\Desktop\5ae128df203c8c1213fbd5ee0c3ddac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2941" y="3194183"/>
            <a:ext cx="1127125" cy="1347787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34" name="Google Shape;334;p36" descr="C:\Users\леново\Desktop\IMG_20221118_190220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88333" y="1034285"/>
            <a:ext cx="1765300" cy="1323975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sp>
        <p:nvSpPr>
          <p:cNvPr id="335" name="Google Shape;335;p36"/>
          <p:cNvSpPr/>
          <p:nvPr/>
        </p:nvSpPr>
        <p:spPr>
          <a:xfrm>
            <a:off x="275273" y="1389962"/>
            <a:ext cx="1097753" cy="993775"/>
          </a:xfrm>
          <a:prstGeom prst="irregularSeal1">
            <a:avLst/>
          </a:prstGeom>
          <a:solidFill>
            <a:srgbClr val="FFC000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6"/>
          <p:cNvSpPr txBox="1"/>
          <p:nvPr/>
        </p:nvSpPr>
        <p:spPr>
          <a:xfrm>
            <a:off x="390367" y="1759849"/>
            <a:ext cx="852487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ЗАДАНИЕ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"/>
          <p:cNvSpPr txBox="1"/>
          <p:nvPr/>
        </p:nvSpPr>
        <p:spPr>
          <a:xfrm>
            <a:off x="859155" y="389890"/>
            <a:ext cx="708977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Практическое задание: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нарисовать портрет с соблюдением пропорций лица человека.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37" descr="C:\Users\леново\Desktop\лучшие работы 22-23\осенний автопортрет Даши Горячун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9381" y="1577340"/>
            <a:ext cx="2179891" cy="295027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343" name="Google Shape;343;p37" descr="C:\Users\леново\Desktop\лучшие работы 22-23\Федотченкова Соня 8лет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109" y="1577340"/>
            <a:ext cx="2179891" cy="295027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344" name="Google Shape;344;p37" descr="C:\Users\леново\Desktop\лучшие работы 22-23\Негребова Марфа 13 лет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54170" y="1949511"/>
            <a:ext cx="2765425" cy="207327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888" y="1217613"/>
            <a:ext cx="3367087" cy="197167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350" name="Google Shape;35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9937" y="1074420"/>
            <a:ext cx="4341812" cy="1140143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pic>
        <p:nvPicPr>
          <p:cNvPr id="351" name="Google Shape;351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07086" y="2476500"/>
            <a:ext cx="3014663" cy="2410003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sp>
        <p:nvSpPr>
          <p:cNvPr id="352" name="Google Shape;352;p38"/>
          <p:cNvSpPr txBox="1"/>
          <p:nvPr/>
        </p:nvSpPr>
        <p:spPr>
          <a:xfrm>
            <a:off x="1200785" y="677079"/>
            <a:ext cx="1693862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Строение глаза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8"/>
          <p:cNvSpPr txBox="1"/>
          <p:nvPr/>
        </p:nvSpPr>
        <p:spPr>
          <a:xfrm>
            <a:off x="1555749" y="3501549"/>
            <a:ext cx="444023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Вопросы на закрепление пройденной темы.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 чего мы начинаем рисовать глаз?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Какой формы бывают глаза?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Назовите основные части глаза (строение)?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Чему равно расстояние между глазами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8"/>
          <p:cNvSpPr txBox="1"/>
          <p:nvPr/>
        </p:nvSpPr>
        <p:spPr>
          <a:xfrm>
            <a:off x="2173287" y="259576"/>
            <a:ext cx="47974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Основы изображения лица «рисуем глаза»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8"/>
          <p:cNvSpPr txBox="1"/>
          <p:nvPr/>
        </p:nvSpPr>
        <p:spPr>
          <a:xfrm>
            <a:off x="5550296" y="708025"/>
            <a:ext cx="2401094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Схема рисования глаза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0987" y="3608387"/>
            <a:ext cx="1274762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8"/>
          <p:cNvSpPr txBox="1"/>
          <p:nvPr/>
        </p:nvSpPr>
        <p:spPr>
          <a:xfrm>
            <a:off x="492124" y="3959711"/>
            <a:ext cx="852487" cy="24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ВОПРОС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819" y="1132143"/>
            <a:ext cx="1869133" cy="18493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63" name="Google Shape;363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43752" y="1170939"/>
            <a:ext cx="2342503" cy="18118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64" name="Google Shape;364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38866" y="1170939"/>
            <a:ext cx="2288039" cy="37036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65" name="Google Shape;365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4252" y="3098560"/>
            <a:ext cx="1458391" cy="18493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66" name="Google Shape;366;p39"/>
          <p:cNvPicPr preferRelativeResize="0"/>
          <p:nvPr/>
        </p:nvPicPr>
        <p:blipFill rotWithShape="1">
          <a:blip r:embed="rId8">
            <a:alphaModFix/>
          </a:blip>
          <a:srcRect l="6000" t="11206" r="4632" b="24464"/>
          <a:stretch/>
        </p:blipFill>
        <p:spPr>
          <a:xfrm>
            <a:off x="3184356" y="3460090"/>
            <a:ext cx="2598738" cy="14033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367" name="Google Shape;367;p39"/>
          <p:cNvSpPr txBox="1"/>
          <p:nvPr/>
        </p:nvSpPr>
        <p:spPr>
          <a:xfrm>
            <a:off x="447646" y="725469"/>
            <a:ext cx="2306637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Схема рисования бровей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9"/>
          <p:cNvSpPr txBox="1"/>
          <p:nvPr/>
        </p:nvSpPr>
        <p:spPr>
          <a:xfrm>
            <a:off x="3861593" y="742755"/>
            <a:ext cx="1420812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Формы бровей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9"/>
          <p:cNvSpPr txBox="1"/>
          <p:nvPr/>
        </p:nvSpPr>
        <p:spPr>
          <a:xfrm>
            <a:off x="6529572" y="637171"/>
            <a:ext cx="20166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Брови помогают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изображать эмоции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9"/>
          <p:cNvSpPr txBox="1"/>
          <p:nvPr/>
        </p:nvSpPr>
        <p:spPr>
          <a:xfrm>
            <a:off x="3241580" y="3098560"/>
            <a:ext cx="28194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Какие эмоции тут изображены?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9"/>
          <p:cNvSpPr txBox="1"/>
          <p:nvPr/>
        </p:nvSpPr>
        <p:spPr>
          <a:xfrm>
            <a:off x="2139156" y="149898"/>
            <a:ext cx="48656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Основы изображения лица «рисуем брови»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40161" y="3237120"/>
            <a:ext cx="1081087" cy="101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54460" y="3594196"/>
            <a:ext cx="852487" cy="27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0"/>
          <p:cNvPicPr preferRelativeResize="0"/>
          <p:nvPr/>
        </p:nvPicPr>
        <p:blipFill rotWithShape="1">
          <a:blip r:embed="rId4">
            <a:alphaModFix/>
          </a:blip>
          <a:srcRect b="7716"/>
          <a:stretch/>
        </p:blipFill>
        <p:spPr>
          <a:xfrm>
            <a:off x="449580" y="2787016"/>
            <a:ext cx="2703512" cy="18795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79" name="Google Shape;37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9546" y="2787015"/>
            <a:ext cx="2436680" cy="1879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80" name="Google Shape;380;p40"/>
          <p:cNvPicPr preferRelativeResize="0"/>
          <p:nvPr/>
        </p:nvPicPr>
        <p:blipFill rotWithShape="1">
          <a:blip r:embed="rId6">
            <a:alphaModFix/>
          </a:blip>
          <a:srcRect l="10101" r="12028"/>
          <a:stretch/>
        </p:blipFill>
        <p:spPr>
          <a:xfrm>
            <a:off x="6202679" y="2807970"/>
            <a:ext cx="2665069" cy="18586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381" name="Google Shape;381;p40"/>
          <p:cNvSpPr txBox="1"/>
          <p:nvPr/>
        </p:nvSpPr>
        <p:spPr>
          <a:xfrm>
            <a:off x="3220336" y="971887"/>
            <a:ext cx="45013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Вопросы на закрепление темы: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 чего мы начинаем рисовать нос?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Назовите основные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части носа (строение)?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0"/>
          <p:cNvSpPr txBox="1"/>
          <p:nvPr/>
        </p:nvSpPr>
        <p:spPr>
          <a:xfrm>
            <a:off x="3629342" y="2202497"/>
            <a:ext cx="2097087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Схема рисования носа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0"/>
          <p:cNvSpPr txBox="1"/>
          <p:nvPr/>
        </p:nvSpPr>
        <p:spPr>
          <a:xfrm>
            <a:off x="885786" y="2214235"/>
            <a:ext cx="1471612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Строение носа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0"/>
          <p:cNvSpPr txBox="1"/>
          <p:nvPr/>
        </p:nvSpPr>
        <p:spPr>
          <a:xfrm>
            <a:off x="2139156" y="209460"/>
            <a:ext cx="48656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Основы изображения лица: «рисуем нос»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10212" y="976123"/>
            <a:ext cx="1273175" cy="101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19761" y="1347597"/>
            <a:ext cx="854075" cy="27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1"/>
          <p:cNvPicPr preferRelativeResize="0"/>
          <p:nvPr/>
        </p:nvPicPr>
        <p:blipFill rotWithShape="1">
          <a:blip r:embed="rId4">
            <a:alphaModFix/>
          </a:blip>
          <a:srcRect r="5419" b="12269"/>
          <a:stretch/>
        </p:blipFill>
        <p:spPr>
          <a:xfrm>
            <a:off x="1085114" y="849950"/>
            <a:ext cx="2839244" cy="1974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92" name="Google Shape;392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8983" y="867094"/>
            <a:ext cx="3602037" cy="19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1"/>
          <p:cNvSpPr txBox="1"/>
          <p:nvPr/>
        </p:nvSpPr>
        <p:spPr>
          <a:xfrm>
            <a:off x="5307803" y="3647437"/>
            <a:ext cx="360203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Вопросы на закрепление темы: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Какую форму имеет ухо?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Назовите основные части строения уха?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1"/>
          <p:cNvSpPr txBox="1"/>
          <p:nvPr/>
        </p:nvSpPr>
        <p:spPr>
          <a:xfrm>
            <a:off x="5276213" y="2896025"/>
            <a:ext cx="218757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Схема рисования уха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1"/>
          <p:cNvSpPr txBox="1"/>
          <p:nvPr/>
        </p:nvSpPr>
        <p:spPr>
          <a:xfrm>
            <a:off x="2139156" y="254904"/>
            <a:ext cx="48656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Основы изображения лица: «рисуем ухо»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9725" y="3413280"/>
            <a:ext cx="1118078" cy="101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8157" y="3777826"/>
            <a:ext cx="852487" cy="2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97726" y="2905763"/>
            <a:ext cx="2614020" cy="21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/>
          <p:nvPr/>
        </p:nvSpPr>
        <p:spPr>
          <a:xfrm>
            <a:off x="457199" y="782955"/>
            <a:ext cx="8122921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Методический кейс разработан с целью </a:t>
            </a: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обновления методов обучения и методов оценки результатов освоения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дополнительной общеразвивающей программы художественной направленности «Мечты в красках». Кейс содержит дидактические материалы и методические материалы, обеспечивающие эффективность реализации программы в части раздела «Выразительные средства изображения портрета» и способствуют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oto Sans"/>
              <a:buChar char="⮚"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повышению качества образовательного процесса;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oto Sans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oto Sans"/>
              <a:buChar char="⮚"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развитию профессиональных компетенций педагогов;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oto Sans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oto Sans"/>
              <a:buChar char="⮚"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формированию универсальных компетенций обучающихся, лежащих в основе самореализации и карьерного роста;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oto San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oto Sans"/>
              <a:buChar char="⮚"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материалы кейса могут быть полезны учреждениям, реализующим дополнительные     общеразвивающие программы художественной направленности.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 txBox="1"/>
          <p:nvPr/>
        </p:nvSpPr>
        <p:spPr>
          <a:xfrm>
            <a:off x="1798477" y="269557"/>
            <a:ext cx="5440363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Аннотация к методической разработке кейса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9144000" cy="533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2"/>
          <p:cNvSpPr txBox="1"/>
          <p:nvPr/>
        </p:nvSpPr>
        <p:spPr>
          <a:xfrm>
            <a:off x="467043" y="889891"/>
            <a:ext cx="5644197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Игра. </a:t>
            </a:r>
            <a:endParaRPr sz="1400" b="0" i="0" u="sng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Найти портреты где нарисованы неправильно части лица.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Цель. 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Закрепить знания о составных частях лица: 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лоб, брови, веки, ресницы, глаза, зрачки, нос, ноздри, рот, губы. 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Найти портреты части лица в которых нарисованы неправильно и сказать как должно быть.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6005" y="2683692"/>
            <a:ext cx="3617913" cy="22558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6" name="Google Shape;406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42234" y="1732780"/>
            <a:ext cx="2203450" cy="32067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7" name="Google Shape;407;p42"/>
          <p:cNvSpPr txBox="1"/>
          <p:nvPr/>
        </p:nvSpPr>
        <p:spPr>
          <a:xfrm>
            <a:off x="2254699" y="340626"/>
            <a:ext cx="46346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Игра на закрепление темы «части лица».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3"/>
          <p:cNvSpPr txBox="1"/>
          <p:nvPr/>
        </p:nvSpPr>
        <p:spPr>
          <a:xfrm>
            <a:off x="1670050" y="962025"/>
            <a:ext cx="627761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Цель. </a:t>
            </a:r>
            <a:endParaRPr sz="1400" b="0" i="0" u="sng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Закрепить знания о составных частях лица: губы, глаза, нос, рот.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Вырезаем части лица из глянцевых журналов и составляем портреты.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1790" y="2239202"/>
            <a:ext cx="1670050" cy="24034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4" name="Google Shape;414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2215" y="2239962"/>
            <a:ext cx="1670050" cy="24034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5" name="Google Shape;415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1050" y="2239963"/>
            <a:ext cx="1598612" cy="24034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6" name="Google Shape;416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5384" y="2376716"/>
            <a:ext cx="1950791" cy="20182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17" name="Google Shape;417;p43"/>
          <p:cNvSpPr txBox="1"/>
          <p:nvPr/>
        </p:nvSpPr>
        <p:spPr>
          <a:xfrm>
            <a:off x="3040193" y="323036"/>
            <a:ext cx="32560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Игра: «Необычный портрет»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4"/>
          <p:cNvSpPr txBox="1"/>
          <p:nvPr/>
        </p:nvSpPr>
        <p:spPr>
          <a:xfrm>
            <a:off x="1437450" y="172361"/>
            <a:ext cx="626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Техника рисования: “Монотипия”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39" y="793713"/>
            <a:ext cx="1666200" cy="11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1269" y="813390"/>
            <a:ext cx="1479781" cy="11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6900" y="813390"/>
            <a:ext cx="1634362" cy="11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6339" y="793713"/>
            <a:ext cx="1666200" cy="111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5801" y="3083014"/>
            <a:ext cx="1571424" cy="168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43399" y="3083003"/>
            <a:ext cx="1878375" cy="168803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4"/>
          <p:cNvSpPr txBox="1"/>
          <p:nvPr/>
        </p:nvSpPr>
        <p:spPr>
          <a:xfrm>
            <a:off x="280887" y="1906337"/>
            <a:ext cx="3882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 вас есть подготовительный карандашный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рисунок на листе ватмана. На обратной стороне рисунка широкой кистью закрасьте фон для портрета.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4"/>
          <p:cNvSpPr txBox="1"/>
          <p:nvPr/>
        </p:nvSpPr>
        <p:spPr>
          <a:xfrm>
            <a:off x="5341462" y="1897588"/>
            <a:ext cx="3819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Теперь на листе пластика  раскатайте валиком небольшое количество масляной краски.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4"/>
          <p:cNvSpPr txBox="1"/>
          <p:nvPr/>
        </p:nvSpPr>
        <p:spPr>
          <a:xfrm>
            <a:off x="4163487" y="2972719"/>
            <a:ext cx="2545181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Подготовительный рисунок кладем на раскатанную масляную краску и начинаем прорисовывать портрет.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Переворачивая рисунок вы видите как на цветном фоне появляется рисунок.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64850" y="2605400"/>
            <a:ext cx="1666200" cy="218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 txBox="1"/>
          <p:nvPr/>
        </p:nvSpPr>
        <p:spPr>
          <a:xfrm>
            <a:off x="7112249" y="4743300"/>
            <a:ext cx="170594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Готовый рисунок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5"/>
          <p:cNvSpPr txBox="1"/>
          <p:nvPr/>
        </p:nvSpPr>
        <p:spPr>
          <a:xfrm>
            <a:off x="488750" y="47925"/>
            <a:ext cx="85878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35" lvl="0" indent="-190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Список литературы для педагога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А.Г Асмолова . Как проектировать учебные универсальные действия в начальной школе. Пособие для учителя . М. “Просвещение”, 2008 г.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Р.Н. Бунеев, Д.Д. Данилов, О.В. Чиндилова, Т.Д. Шапошникова . Программы духовно-нравственного воспитания и развития в ОС “Школа 2</a:t>
            </a:r>
            <a:r>
              <a:rPr lang="en-US" sz="12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0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00” 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В.И.Колякина “Методика организации уроков коллективного творчества”, М. “Владос”, 2002 г.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А.Э. Лебедева. Е.Н.Новикова, Г.Н. Тубельская “Жемчужины народной мудрости”,М. “АСТ”, 2000 г.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И. Мосин “Рисуем животных”, М. “Кристалл”, 1998 г.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Т.Я. Шпикалова Программа “ Изобразительное искусство. Основы народного и декоративно – прикладного искусства. 1–8 классы”, М. “Дрофа”, 2010 г.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Т.Я. Шпикалова Методическое пособие к учебнику “Изобразительное искусство. 1 класс”М. “ Просвещение”.2010 г.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Т.Я. Шпикалова Рабочая тетрадь “Художественный труд. 1 класс”, М. “Просвещение”, 2010 г.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Т.Я. Шпикалова Творческая тетрадь “Изобразительное искусство .1 класс”, М. “Просвещение”, 2010 г.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Федеральные государственные образовательные стандарты начального общего образования. М. “Просвещение”, 2011 г.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27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27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Список литературы для детей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Башилов Я. А. Ребенок-художник / А. Я. Башилов. — М., 1929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Левин С. Д. Ваш ребенок рисует / С. Д. Левин. — М., 1979.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Претте М.-К. Творчество и выражение. М., 1981, 1985.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Щербаков А. В. Искусство и художественное творчество детей / А. В. Щербаков; под ред. Н. Н. Фоминой. — М., 1991.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Выготский Л. С. Воображение и творчество в детском возрасте / СПб., 1997.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 изобразительного искусства.   Т1,2 «Изобразительное искусство». М.1986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27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127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Интернет-ресурсы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Русская живопись.</a:t>
            </a:r>
            <a:r>
              <a:rPr lang="en-US" sz="1200">
                <a:solidFill>
                  <a:schemeClr val="lt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 http://www.artsait.ru/index.htm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774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Картинная галерея. </a:t>
            </a:r>
            <a:r>
              <a:rPr lang="en-US" sz="1200">
                <a:solidFill>
                  <a:schemeClr val="lt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http://www.abm-enterprises.net/russian/artgallery2.html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/>
        </p:nvSpPr>
        <p:spPr>
          <a:xfrm>
            <a:off x="2528887" y="150812"/>
            <a:ext cx="41465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ДОП «Мечты в красках»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5"/>
          <p:cNvSpPr txBox="1"/>
          <p:nvPr/>
        </p:nvSpPr>
        <p:spPr>
          <a:xfrm>
            <a:off x="152388" y="550850"/>
            <a:ext cx="8899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направлена на знакомство с различными видами и жанрами изобразительного искусства, современными и классическими направлениями, техникой работы  различными инструментами и художественными материалами: акварелью, пастелью, восковыми мелками, фломастерами, сангиной, тушью и гуашью.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201" y="1827163"/>
            <a:ext cx="948053" cy="135740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109" name="Google Shape;109;p25"/>
          <p:cNvSpPr txBox="1"/>
          <p:nvPr/>
        </p:nvSpPr>
        <p:spPr>
          <a:xfrm>
            <a:off x="425825" y="3162297"/>
            <a:ext cx="71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Коллаж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6924" y="1827163"/>
            <a:ext cx="979363" cy="1357400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111" name="Google Shape;111;p25"/>
          <p:cNvSpPr txBox="1"/>
          <p:nvPr/>
        </p:nvSpPr>
        <p:spPr>
          <a:xfrm>
            <a:off x="1541276" y="3169975"/>
            <a:ext cx="13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ДПИ (традиционная </a:t>
            </a:r>
            <a:endParaRPr sz="900" b="0" i="0" u="none" strike="noStrike" cap="none">
              <a:solidFill>
                <a:srgbClr val="843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роспись)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5"/>
          <p:cNvPicPr preferRelativeResize="0"/>
          <p:nvPr/>
        </p:nvPicPr>
        <p:blipFill rotWithShape="1">
          <a:blip r:embed="rId6">
            <a:alphaModFix/>
          </a:blip>
          <a:srcRect l="9689" r="5230"/>
          <a:stretch/>
        </p:blipFill>
        <p:spPr>
          <a:xfrm>
            <a:off x="7734875" y="1828950"/>
            <a:ext cx="1175277" cy="1357376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113" name="Google Shape;113;p25"/>
          <p:cNvSpPr txBox="1"/>
          <p:nvPr/>
        </p:nvSpPr>
        <p:spPr>
          <a:xfrm>
            <a:off x="3028950" y="3200400"/>
            <a:ext cx="1560512" cy="2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Промышленная графика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89438" y="1816499"/>
            <a:ext cx="979351" cy="138227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115" name="Google Shape;115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41948" y="1817173"/>
            <a:ext cx="1225501" cy="1380917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116" name="Google Shape;116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36938" y="1818996"/>
            <a:ext cx="979351" cy="1377243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117" name="Google Shape;117;p25"/>
          <p:cNvSpPr txBox="1"/>
          <p:nvPr/>
        </p:nvSpPr>
        <p:spPr>
          <a:xfrm>
            <a:off x="3013612" y="3169963"/>
            <a:ext cx="1332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Зарисовки с натуры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5"/>
          <p:cNvSpPr txBox="1"/>
          <p:nvPr/>
        </p:nvSpPr>
        <p:spPr>
          <a:xfrm>
            <a:off x="4545525" y="3169975"/>
            <a:ext cx="1225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Анимализм (тушь)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9750" y="3728360"/>
            <a:ext cx="1589098" cy="1104916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120" name="Google Shape;120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74300" y="3729075"/>
            <a:ext cx="1567080" cy="110348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121" name="Google Shape;121;p25"/>
          <p:cNvSpPr txBox="1"/>
          <p:nvPr/>
        </p:nvSpPr>
        <p:spPr>
          <a:xfrm>
            <a:off x="729462" y="4786725"/>
            <a:ext cx="110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Пейзаж (гуашь)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5"/>
          <p:cNvSpPr txBox="1"/>
          <p:nvPr/>
        </p:nvSpPr>
        <p:spPr>
          <a:xfrm>
            <a:off x="2594275" y="4786725"/>
            <a:ext cx="1544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Дизайнерские 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836839" y="3714831"/>
            <a:ext cx="1567082" cy="1131960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124" name="Google Shape;124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77589" y="3733966"/>
            <a:ext cx="1567080" cy="1093691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125" name="Google Shape;125;p25"/>
          <p:cNvSpPr txBox="1"/>
          <p:nvPr/>
        </p:nvSpPr>
        <p:spPr>
          <a:xfrm>
            <a:off x="4622575" y="4786737"/>
            <a:ext cx="1995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Натюрморт (смешанная техн.)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5"/>
          <p:cNvSpPr txBox="1"/>
          <p:nvPr/>
        </p:nvSpPr>
        <p:spPr>
          <a:xfrm>
            <a:off x="6977600" y="4786725"/>
            <a:ext cx="158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Графика (фломастеры)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5"/>
          <p:cNvSpPr txBox="1"/>
          <p:nvPr/>
        </p:nvSpPr>
        <p:spPr>
          <a:xfrm>
            <a:off x="6140200" y="3162163"/>
            <a:ext cx="1225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Книжная графика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5"/>
          <p:cNvSpPr txBox="1"/>
          <p:nvPr/>
        </p:nvSpPr>
        <p:spPr>
          <a:xfrm>
            <a:off x="7538363" y="3162163"/>
            <a:ext cx="1544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Дизайнерская графика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26"/>
          <p:cNvCxnSpPr/>
          <p:nvPr/>
        </p:nvCxnSpPr>
        <p:spPr>
          <a:xfrm>
            <a:off x="6858000" y="1212850"/>
            <a:ext cx="527050" cy="85725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" name="Google Shape;134;p26"/>
          <p:cNvCxnSpPr>
            <a:endCxn id="135" idx="1"/>
          </p:cNvCxnSpPr>
          <p:nvPr/>
        </p:nvCxnSpPr>
        <p:spPr>
          <a:xfrm rot="10800000" flipH="1">
            <a:off x="5329217" y="1188878"/>
            <a:ext cx="336000" cy="197100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26"/>
          <p:cNvCxnSpPr/>
          <p:nvPr/>
        </p:nvCxnSpPr>
        <p:spPr>
          <a:xfrm rot="10800000">
            <a:off x="8316516" y="1524751"/>
            <a:ext cx="423799" cy="1243885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26"/>
          <p:cNvCxnSpPr/>
          <p:nvPr/>
        </p:nvCxnSpPr>
        <p:spPr>
          <a:xfrm>
            <a:off x="6251844" y="3778238"/>
            <a:ext cx="380730" cy="157174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26"/>
          <p:cNvCxnSpPr/>
          <p:nvPr/>
        </p:nvCxnSpPr>
        <p:spPr>
          <a:xfrm>
            <a:off x="6767512" y="1385887"/>
            <a:ext cx="615950" cy="658812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26"/>
          <p:cNvCxnSpPr/>
          <p:nvPr/>
        </p:nvCxnSpPr>
        <p:spPr>
          <a:xfrm rot="10800000" flipH="1">
            <a:off x="8288046" y="1100193"/>
            <a:ext cx="263816" cy="265850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26"/>
          <p:cNvCxnSpPr/>
          <p:nvPr/>
        </p:nvCxnSpPr>
        <p:spPr>
          <a:xfrm>
            <a:off x="5329237" y="1743075"/>
            <a:ext cx="440497" cy="128957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26"/>
          <p:cNvCxnSpPr>
            <a:endCxn id="142" idx="1"/>
          </p:cNvCxnSpPr>
          <p:nvPr/>
        </p:nvCxnSpPr>
        <p:spPr>
          <a:xfrm>
            <a:off x="6866725" y="2085589"/>
            <a:ext cx="423900" cy="138300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3" name="Google Shape;143;p26"/>
          <p:cNvCxnSpPr/>
          <p:nvPr/>
        </p:nvCxnSpPr>
        <p:spPr>
          <a:xfrm>
            <a:off x="8420100" y="2490787"/>
            <a:ext cx="263525" cy="244475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" name="Google Shape;144;p26"/>
          <p:cNvCxnSpPr/>
          <p:nvPr/>
        </p:nvCxnSpPr>
        <p:spPr>
          <a:xfrm>
            <a:off x="8572500" y="2643187"/>
            <a:ext cx="184809" cy="167995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26"/>
          <p:cNvSpPr/>
          <p:nvPr/>
        </p:nvSpPr>
        <p:spPr>
          <a:xfrm>
            <a:off x="7915115" y="599345"/>
            <a:ext cx="894401" cy="512227"/>
          </a:xfrm>
          <a:prstGeom prst="roundRect">
            <a:avLst>
              <a:gd name="adj" fmla="val 0"/>
            </a:avLst>
          </a:prstGeom>
          <a:solidFill>
            <a:srgbClr val="BF9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Эмоции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26"/>
          <p:cNvCxnSpPr/>
          <p:nvPr/>
        </p:nvCxnSpPr>
        <p:spPr>
          <a:xfrm rot="10800000">
            <a:off x="8583817" y="1072133"/>
            <a:ext cx="179183" cy="1759967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26"/>
          <p:cNvCxnSpPr/>
          <p:nvPr/>
        </p:nvCxnSpPr>
        <p:spPr>
          <a:xfrm>
            <a:off x="6959471" y="3141722"/>
            <a:ext cx="404941" cy="125353"/>
          </a:xfrm>
          <a:prstGeom prst="straightConnector1">
            <a:avLst/>
          </a:prstGeom>
          <a:noFill/>
          <a:ln w="9525" cap="flat" cmpd="sng">
            <a:solidFill>
              <a:srgbClr val="FFBF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8" name="Google Shape;14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5120" y="851819"/>
            <a:ext cx="6557010" cy="343127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234646" y="4518043"/>
            <a:ext cx="81696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занятиях по программе «Мечты в красках» успешно используется ряд приемов и методов, относящихся к педагогической технологии, способствующей развитию у обучающихся самостоятельного мышления.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5769863" y="1752299"/>
            <a:ext cx="1189608" cy="656948"/>
          </a:xfrm>
          <a:prstGeom prst="flowChartAlternateProcess">
            <a:avLst/>
          </a:prstGeom>
          <a:solidFill>
            <a:srgbClr val="BF9000"/>
          </a:solidFill>
          <a:ln>
            <a:noFill/>
          </a:ln>
          <a:effectLst>
            <a:outerShdw blurRad="149987" dist="250190" dir="8460000" algn="ctr">
              <a:srgbClr val="000000">
                <a:alpha val="2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Портрет природы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7290625" y="1895415"/>
            <a:ext cx="1189608" cy="656948"/>
          </a:xfrm>
          <a:prstGeom prst="flowChartAlternateProcess">
            <a:avLst/>
          </a:prstGeom>
          <a:solidFill>
            <a:srgbClr val="BF9000"/>
          </a:solidFill>
          <a:ln>
            <a:noFill/>
          </a:ln>
          <a:effectLst>
            <a:outerShdw blurRad="149987" dist="250190" dir="8460000" algn="ctr">
              <a:srgbClr val="000000">
                <a:alpha val="2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Внешний</a:t>
            </a: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вид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7683993" y="2651355"/>
            <a:ext cx="1088691" cy="656948"/>
          </a:xfrm>
          <a:prstGeom prst="flowChartAlternateProcess">
            <a:avLst/>
          </a:prstGeom>
          <a:solidFill>
            <a:srgbClr val="BF9000"/>
          </a:solidFill>
          <a:ln>
            <a:noFill/>
          </a:ln>
          <a:effectLst>
            <a:outerShdw blurRad="149987" dist="250190" dir="8460000" algn="ctr">
              <a:srgbClr val="000000">
                <a:alpha val="2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Мимика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/>
          <p:nvPr/>
        </p:nvSpPr>
        <p:spPr>
          <a:xfrm>
            <a:off x="5665217" y="860404"/>
            <a:ext cx="1189608" cy="656948"/>
          </a:xfrm>
          <a:prstGeom prst="flowChartAlternateProcess">
            <a:avLst/>
          </a:prstGeom>
          <a:solidFill>
            <a:srgbClr val="BF9000"/>
          </a:solidFill>
          <a:ln>
            <a:noFill/>
          </a:ln>
          <a:effectLst>
            <a:outerShdw blurRad="149987" dist="250190" dir="8460000" algn="ctr">
              <a:srgbClr val="000000">
                <a:alpha val="2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Портрет человека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7227825" y="1044231"/>
            <a:ext cx="1088691" cy="656948"/>
          </a:xfrm>
          <a:prstGeom prst="flowChartAlternateProcess">
            <a:avLst/>
          </a:prstGeom>
          <a:solidFill>
            <a:srgbClr val="BF9000"/>
          </a:solidFill>
          <a:ln>
            <a:noFill/>
          </a:ln>
          <a:effectLst>
            <a:outerShdw blurRad="149987" dist="250190" dir="8460000" algn="ctr">
              <a:srgbClr val="000000">
                <a:alpha val="2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Внутренний мир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441690" y="75409"/>
            <a:ext cx="80867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Формирование основ критического мышления на базе восприятия и анализа произведений изобразительного искусства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261937" y="1487487"/>
            <a:ext cx="3373437" cy="1616075"/>
          </a:xfrm>
          <a:prstGeom prst="rect">
            <a:avLst/>
          </a:prstGeom>
          <a:noFill/>
          <a:ln w="9525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ВЫЗОВ – воспроизведение, имеющихся знаний (формирование ассоциативного ряда и постановка вопросов)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ОСМЫСЛЕНИЕ – работа с информацией, фактами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РЕФЛЕКСИЯ -  переработка полученных знаний в результате творческой деятельности.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6498099" y="3784592"/>
            <a:ext cx="1189608" cy="656948"/>
          </a:xfrm>
          <a:prstGeom prst="flowChartAlternateProcess">
            <a:avLst/>
          </a:prstGeom>
          <a:solidFill>
            <a:srgbClr val="BF9000"/>
          </a:solidFill>
          <a:ln>
            <a:noFill/>
          </a:ln>
          <a:effectLst>
            <a:outerShdw blurRad="149987" dist="250190" dir="8460000" algn="ctr">
              <a:srgbClr val="000000">
                <a:alpha val="2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Ракурс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253999" y="763884"/>
            <a:ext cx="3375025" cy="461962"/>
          </a:xfrm>
          <a:prstGeom prst="rect">
            <a:avLst/>
          </a:prstGeom>
          <a:noFill/>
          <a:ln w="9525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Кластер – один из методов технологии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критического мышления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7226335" y="3215016"/>
            <a:ext cx="1189608" cy="656948"/>
          </a:xfrm>
          <a:prstGeom prst="flowChartAlternateProcess">
            <a:avLst/>
          </a:prstGeom>
          <a:solidFill>
            <a:srgbClr val="BF9000"/>
          </a:solidFill>
          <a:ln>
            <a:noFill/>
          </a:ln>
          <a:effectLst>
            <a:outerShdw blurRad="149987" dist="250190" dir="8460000" algn="ctr">
              <a:srgbClr val="000000">
                <a:alpha val="2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Облик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1835150" y="1265237"/>
            <a:ext cx="212725" cy="201612"/>
          </a:xfrm>
          <a:prstGeom prst="downArrow">
            <a:avLst>
              <a:gd name="adj1" fmla="val 10800"/>
              <a:gd name="adj2" fmla="val 50000"/>
            </a:avLst>
          </a:prstGeom>
          <a:solidFill>
            <a:srgbClr val="BF9000"/>
          </a:solidFill>
          <a:ln w="254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5188187" y="3944711"/>
            <a:ext cx="1163093" cy="512227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Композиция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/>
        </p:nvSpPr>
        <p:spPr>
          <a:xfrm>
            <a:off x="-5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Методические разработки к занятиям по теме «Портрет»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399601" y="372575"/>
            <a:ext cx="834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данном разделе представлены методические разработки в виде демонстрационных слайдов, интерактивных и игровых тестов-заданий, способствующих эффективному освоению учебного материала по данной теме.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2203512" y="1173112"/>
            <a:ext cx="4737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ПОРТРЕТ </a:t>
            </a: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это один из жанров изобразительного искусства. На портретах художники изображают конкретного человека или группу людей. Слово пришло из французского языка, в котором portraire означает «воспроизводить что-либо точно».</a:t>
            </a:r>
            <a:r>
              <a:rPr lang="en-US" sz="1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188" y="1020850"/>
            <a:ext cx="1225550" cy="1592263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352"/>
              </a:srgbClr>
            </a:outerShdw>
          </a:effectLst>
        </p:spPr>
      </p:pic>
      <p:pic>
        <p:nvPicPr>
          <p:cNvPr id="168" name="Google Shape;168;p27" descr="image0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200" y="3172275"/>
            <a:ext cx="1274235" cy="1639450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352"/>
              </a:srgbClr>
            </a:outerShdw>
          </a:effectLst>
        </p:spPr>
      </p:pic>
      <p:pic>
        <p:nvPicPr>
          <p:cNvPr id="169" name="Google Shape;169;p27" descr="img5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34875" y="3192317"/>
            <a:ext cx="1274225" cy="1599370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352"/>
              </a:srgbClr>
            </a:outerShdw>
          </a:effectLst>
        </p:spPr>
      </p:pic>
      <p:pic>
        <p:nvPicPr>
          <p:cNvPr id="170" name="Google Shape;170;p27" descr="img6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1200" y="3195850"/>
            <a:ext cx="1398925" cy="159937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352"/>
              </a:srgbClr>
            </a:outerShdw>
          </a:effectLst>
        </p:spPr>
      </p:pic>
      <p:pic>
        <p:nvPicPr>
          <p:cNvPr id="171" name="Google Shape;171;p27" descr="perov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71900" y="1103300"/>
            <a:ext cx="1310425" cy="159937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352"/>
              </a:srgbClr>
            </a:outerShdw>
          </a:effectLst>
        </p:spPr>
      </p:pic>
      <p:pic>
        <p:nvPicPr>
          <p:cNvPr id="172" name="Google Shape;172;p27" descr="img5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36538" y="3199400"/>
            <a:ext cx="2145787" cy="159227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352"/>
              </a:srgbClr>
            </a:outerShdw>
          </a:effectLst>
        </p:spPr>
      </p:pic>
      <p:sp>
        <p:nvSpPr>
          <p:cNvPr id="173" name="Google Shape;173;p27"/>
          <p:cNvSpPr txBox="1"/>
          <p:nvPr/>
        </p:nvSpPr>
        <p:spPr>
          <a:xfrm>
            <a:off x="510575" y="2571750"/>
            <a:ext cx="112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Автопортрет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473863" y="4758362"/>
            <a:ext cx="1242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Социальный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2611024" y="4758350"/>
            <a:ext cx="951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Парадный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4659425" y="4758350"/>
            <a:ext cx="1050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Интимный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7249250" y="4758350"/>
            <a:ext cx="93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Групповой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7302463" y="2657863"/>
            <a:ext cx="144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Психологический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/>
        </p:nvSpPr>
        <p:spPr>
          <a:xfrm>
            <a:off x="2383525" y="4544237"/>
            <a:ext cx="7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Анфас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5715925" y="4544237"/>
            <a:ext cx="95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Профиль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3876825" y="4544237"/>
            <a:ext cx="131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Вполоборота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8"/>
          <p:cNvSpPr txBox="1"/>
          <p:nvPr/>
        </p:nvSpPr>
        <p:spPr>
          <a:xfrm>
            <a:off x="780238" y="1737912"/>
            <a:ext cx="740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 ПОРТРЕТЕ МОЖЕТ БЫТЬ РАЗНЫЙ ПОВОРОТ ГОЛОВЫ</a:t>
            </a: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в анфас, вполоборота, в профиль, в три четверти направо или налево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8" descr="Леонардо да Винчи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2748" y="2730663"/>
            <a:ext cx="1109887" cy="1644736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188" name="Google Shape;18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9313" y="2749612"/>
            <a:ext cx="1314450" cy="160686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6">
            <a:alphaModFix/>
          </a:blip>
          <a:srcRect l="3429" t="4076" r="4878" b="2209"/>
          <a:stretch/>
        </p:blipFill>
        <p:spPr>
          <a:xfrm>
            <a:off x="5610875" y="2749600"/>
            <a:ext cx="1109875" cy="160688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190" name="Google Shape;190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423" y="2732523"/>
            <a:ext cx="1168925" cy="164102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191" name="Google Shape;191;p28"/>
          <p:cNvSpPr txBox="1"/>
          <p:nvPr/>
        </p:nvSpPr>
        <p:spPr>
          <a:xfrm>
            <a:off x="263224" y="4544237"/>
            <a:ext cx="136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Три четверти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58075" y="2703425"/>
            <a:ext cx="1246056" cy="169237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193" name="Google Shape;193;p28"/>
          <p:cNvSpPr txBox="1"/>
          <p:nvPr/>
        </p:nvSpPr>
        <p:spPr>
          <a:xfrm>
            <a:off x="7333400" y="4544225"/>
            <a:ext cx="129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Три четверти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8"/>
          <p:cNvSpPr txBox="1"/>
          <p:nvPr/>
        </p:nvSpPr>
        <p:spPr>
          <a:xfrm>
            <a:off x="2041525" y="123825"/>
            <a:ext cx="38973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Качество и «глубина» портрета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201612" y="444500"/>
            <a:ext cx="8562975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Основное качество портрета – сходство с оригиналом – обеспечивается прежде всего точным изображением внешнего облика человека. Однако одного внешнего сходства мало, ибо подлинная глубина портрета заключается в раскрытии психологического мира человека. Наблюдательный глаз художника-портретиста в мимике лица, в выражении глаз, в жестах и позе, в манере ходить, сидеть, одеваться, в окружающей обстановке видит проявление тех или иных черт характера, привычек, переживаний, настроений и чувств, то есть внутреннего состояния человека</a:t>
            </a: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/>
          <p:nvPr/>
        </p:nvSpPr>
        <p:spPr>
          <a:xfrm>
            <a:off x="2355475" y="333037"/>
            <a:ext cx="439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Разновидности портрета по формату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2287975" y="959075"/>
            <a:ext cx="4527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Личные качества портретируемых и задачи, поставленные перед собой художником, определяют композиционный строй портрета, размер и формат картинной плоскости.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29" descr="img5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1475" y="2780550"/>
            <a:ext cx="1049902" cy="169227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03" name="Google Shape;203;p29" descr="img5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7475" y="552404"/>
            <a:ext cx="981000" cy="146832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04" name="Google Shape;204;p29" descr="6ccf4399be9c824cd7aa09996c534a9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1625" y="2760115"/>
            <a:ext cx="1244600" cy="173313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9125" y="2796422"/>
            <a:ext cx="1249350" cy="1660529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06" name="Google Shape;206;p29" descr="16958_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325" y="492249"/>
            <a:ext cx="1200150" cy="1437726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207" name="Google Shape;207;p29"/>
          <p:cNvSpPr txBox="1"/>
          <p:nvPr/>
        </p:nvSpPr>
        <p:spPr>
          <a:xfrm>
            <a:off x="568325" y="2125662"/>
            <a:ext cx="98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Головной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9"/>
          <p:cNvSpPr txBox="1"/>
          <p:nvPr/>
        </p:nvSpPr>
        <p:spPr>
          <a:xfrm>
            <a:off x="336550" y="4644925"/>
            <a:ext cx="1103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Погрудный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5088975" y="4665712"/>
            <a:ext cx="90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Поясной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7264437" y="2244563"/>
            <a:ext cx="124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Поколенный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2159650" y="4644900"/>
            <a:ext cx="1987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Фигура (во весь рост)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27814" y="3216051"/>
            <a:ext cx="1946311" cy="1463900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69019"/>
              </a:srgbClr>
            </a:outerShdw>
          </a:effectLst>
        </p:spPr>
      </p:pic>
      <p:sp>
        <p:nvSpPr>
          <p:cNvPr id="213" name="Google Shape;213;p29"/>
          <p:cNvSpPr/>
          <p:nvPr/>
        </p:nvSpPr>
        <p:spPr>
          <a:xfrm>
            <a:off x="6370588" y="2394675"/>
            <a:ext cx="1149930" cy="993762"/>
          </a:xfrm>
          <a:prstGeom prst="irregularSeal1">
            <a:avLst/>
          </a:prstGeom>
          <a:solidFill>
            <a:srgbClr val="FFC000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9"/>
          <p:cNvSpPr txBox="1"/>
          <p:nvPr/>
        </p:nvSpPr>
        <p:spPr>
          <a:xfrm>
            <a:off x="6557513" y="2776212"/>
            <a:ext cx="807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ВОПРОС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1409725" y="4704250"/>
            <a:ext cx="426900" cy="230700"/>
          </a:xfrm>
          <a:prstGeom prst="leftArrow">
            <a:avLst>
              <a:gd name="adj1" fmla="val 7066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9"/>
          <p:cNvSpPr/>
          <p:nvPr/>
        </p:nvSpPr>
        <p:spPr>
          <a:xfrm>
            <a:off x="4147150" y="4704250"/>
            <a:ext cx="426900" cy="230700"/>
          </a:xfrm>
          <a:prstGeom prst="leftArrow">
            <a:avLst>
              <a:gd name="adj1" fmla="val 7066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9"/>
          <p:cNvSpPr/>
          <p:nvPr/>
        </p:nvSpPr>
        <p:spPr>
          <a:xfrm>
            <a:off x="5990775" y="4728550"/>
            <a:ext cx="426900" cy="230700"/>
          </a:xfrm>
          <a:prstGeom prst="leftArrow">
            <a:avLst>
              <a:gd name="adj1" fmla="val 7066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9"/>
          <p:cNvSpPr/>
          <p:nvPr/>
        </p:nvSpPr>
        <p:spPr>
          <a:xfrm>
            <a:off x="1562125" y="2164200"/>
            <a:ext cx="426900" cy="230700"/>
          </a:xfrm>
          <a:prstGeom prst="leftArrow">
            <a:avLst>
              <a:gd name="adj1" fmla="val 7066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9"/>
          <p:cNvSpPr/>
          <p:nvPr/>
        </p:nvSpPr>
        <p:spPr>
          <a:xfrm>
            <a:off x="8438475" y="2283125"/>
            <a:ext cx="426900" cy="230700"/>
          </a:xfrm>
          <a:prstGeom prst="leftArrow">
            <a:avLst>
              <a:gd name="adj1" fmla="val 7066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400" y="587263"/>
            <a:ext cx="1947000" cy="13815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26" name="Google Shape;226;p30"/>
          <p:cNvSpPr txBox="1"/>
          <p:nvPr/>
        </p:nvSpPr>
        <p:spPr>
          <a:xfrm>
            <a:off x="667175" y="1995750"/>
            <a:ext cx="194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 ЖИВОПИСИ 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(акварель, гуашь, масло, темпера, акрил)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0"/>
          <p:cNvSpPr txBox="1"/>
          <p:nvPr/>
        </p:nvSpPr>
        <p:spPr>
          <a:xfrm>
            <a:off x="2392237" y="160100"/>
            <a:ext cx="446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Техника выполнения портрета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0"/>
          <p:cNvSpPr txBox="1"/>
          <p:nvPr/>
        </p:nvSpPr>
        <p:spPr>
          <a:xfrm>
            <a:off x="3127225" y="847800"/>
            <a:ext cx="2434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 ГРАФИКЕ </a:t>
            </a: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 графитные карандаши разной твердости, сангина, уголь, сепия, пастель, цветные восковые мелки, цветные карандаши, тушь, фломастеры и др. материалы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013" y="2961626"/>
            <a:ext cx="1174025" cy="1644025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30" name="Google Shape;23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8300" y="2962396"/>
            <a:ext cx="1238250" cy="1642493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231" name="Google Shape;231;p30"/>
          <p:cNvSpPr txBox="1"/>
          <p:nvPr/>
        </p:nvSpPr>
        <p:spPr>
          <a:xfrm>
            <a:off x="698399" y="4771675"/>
            <a:ext cx="633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Гуашь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2357237" y="4771663"/>
            <a:ext cx="86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Акварель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42899" y="869950"/>
            <a:ext cx="860400" cy="1363859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34" name="Google Shape;234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70341" y="2978341"/>
            <a:ext cx="1143956" cy="1610606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35" name="Google Shape;235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10298" y="2982248"/>
            <a:ext cx="1174026" cy="1602791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36" name="Google Shape;236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37675" y="2994200"/>
            <a:ext cx="1201560" cy="1612874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37" name="Google Shape;237;p3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96599" y="847796"/>
            <a:ext cx="912824" cy="1408157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238" name="Google Shape;238;p30"/>
          <p:cNvSpPr txBox="1"/>
          <p:nvPr/>
        </p:nvSpPr>
        <p:spPr>
          <a:xfrm>
            <a:off x="5475563" y="4779087"/>
            <a:ext cx="1533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Цветные карандаши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7616337" y="4756162"/>
            <a:ext cx="912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Карандаш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7797150" y="2480662"/>
            <a:ext cx="633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Сепия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3863912" y="4756138"/>
            <a:ext cx="152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Масляная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пастель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0"/>
          <p:cNvSpPr txBox="1"/>
          <p:nvPr/>
        </p:nvSpPr>
        <p:spPr>
          <a:xfrm>
            <a:off x="5953912" y="2417850"/>
            <a:ext cx="123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Сухая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пастель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0"/>
          <p:cNvSpPr/>
          <p:nvPr/>
        </p:nvSpPr>
        <p:spPr>
          <a:xfrm>
            <a:off x="38100" y="869950"/>
            <a:ext cx="1249362" cy="993775"/>
          </a:xfrm>
          <a:prstGeom prst="irregularSeal1">
            <a:avLst/>
          </a:prstGeom>
          <a:solidFill>
            <a:srgbClr val="FFC000"/>
          </a:solidFill>
          <a:ln w="25400" cap="flat" cmpd="sng">
            <a:solidFill>
              <a:srgbClr val="6464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328612" y="1239837"/>
            <a:ext cx="808037" cy="23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ВОПРОС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/>
          <p:nvPr/>
        </p:nvSpPr>
        <p:spPr>
          <a:xfrm>
            <a:off x="2081212" y="205581"/>
            <a:ext cx="49815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Тест на закрепление изученного материала: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1"/>
          <p:cNvSpPr txBox="1"/>
          <p:nvPr/>
        </p:nvSpPr>
        <p:spPr>
          <a:xfrm>
            <a:off x="522287" y="644525"/>
            <a:ext cx="3757612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Найдите  правильное определение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1.Портрет – это…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Изображение  человека либо группы людей;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Изображение головы человека;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Изображение человека по пояс.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1"/>
          <p:cNvSpPr txBox="1"/>
          <p:nvPr/>
        </p:nvSpPr>
        <p:spPr>
          <a:xfrm>
            <a:off x="3808412" y="911225"/>
            <a:ext cx="4572000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 Портрет – это…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Самостоятельный вид искусства;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Самостоятельный жанр искусства</a:t>
            </a: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Самостоятельный замысел искусства.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1"/>
          <p:cNvSpPr txBox="1"/>
          <p:nvPr/>
        </p:nvSpPr>
        <p:spPr>
          <a:xfrm>
            <a:off x="6872287" y="687387"/>
            <a:ext cx="34417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 Какие по формату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портреты не встречаются: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Плечевые;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Погрудные;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Поголовные</a:t>
            </a: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Поколенные;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Во весь рост.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1"/>
          <p:cNvSpPr txBox="1"/>
          <p:nvPr/>
        </p:nvSpPr>
        <p:spPr>
          <a:xfrm>
            <a:off x="3889375" y="2006600"/>
            <a:ext cx="3441700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5. Определите, какой портрет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выполнен в анфас: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710" y="3097212"/>
            <a:ext cx="1350058" cy="1649413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55" name="Google Shape;25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4364" y="3097212"/>
            <a:ext cx="1181818" cy="1649413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56" name="Google Shape;256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6797" y="3097212"/>
            <a:ext cx="1111489" cy="1649413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257" name="Google Shape;257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353" y="3086100"/>
            <a:ext cx="1147343" cy="1649413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  <p:sp>
        <p:nvSpPr>
          <p:cNvPr id="258" name="Google Shape;258;p31"/>
          <p:cNvSpPr txBox="1"/>
          <p:nvPr/>
        </p:nvSpPr>
        <p:spPr>
          <a:xfrm>
            <a:off x="528637" y="1989137"/>
            <a:ext cx="3495675" cy="50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Какая картина относится к другому жанру изобразительного искусства?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62905" y="3097213"/>
            <a:ext cx="1223286" cy="164941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196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1421</Words>
  <Application>Microsoft Office PowerPoint</Application>
  <PresentationFormat>Экран (16:9)</PresentationFormat>
  <Paragraphs>221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Noto Sans</vt:lpstr>
      <vt:lpstr>Times</vt:lpstr>
      <vt:lpstr>Times New Roman</vt:lpstr>
      <vt:lpstr>Simple Light</vt:lpstr>
      <vt:lpstr>2_Simple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Лиза</dc:creator>
  <cp:lastModifiedBy>Лиза</cp:lastModifiedBy>
  <cp:revision>1</cp:revision>
  <dcterms:modified xsi:type="dcterms:W3CDTF">2022-12-01T16:33:15Z</dcterms:modified>
</cp:coreProperties>
</file>